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465" r:id="rId2"/>
    <p:sldId id="336" r:id="rId3"/>
    <p:sldId id="390" r:id="rId4"/>
    <p:sldId id="337" r:id="rId5"/>
    <p:sldId id="412" r:id="rId6"/>
    <p:sldId id="413" r:id="rId7"/>
    <p:sldId id="414" r:id="rId8"/>
    <p:sldId id="415" r:id="rId9"/>
    <p:sldId id="416" r:id="rId10"/>
    <p:sldId id="417" r:id="rId11"/>
    <p:sldId id="342" r:id="rId12"/>
    <p:sldId id="461" r:id="rId13"/>
    <p:sldId id="420" r:id="rId14"/>
    <p:sldId id="421" r:id="rId15"/>
    <p:sldId id="427" r:id="rId16"/>
    <p:sldId id="428" r:id="rId17"/>
    <p:sldId id="429" r:id="rId18"/>
    <p:sldId id="423" r:id="rId19"/>
    <p:sldId id="426" r:id="rId20"/>
    <p:sldId id="351" r:id="rId21"/>
    <p:sldId id="466" r:id="rId22"/>
    <p:sldId id="431" r:id="rId23"/>
    <p:sldId id="437" r:id="rId24"/>
    <p:sldId id="446" r:id="rId25"/>
    <p:sldId id="365" r:id="rId26"/>
    <p:sldId id="447" r:id="rId27"/>
    <p:sldId id="450" r:id="rId28"/>
    <p:sldId id="366" r:id="rId29"/>
    <p:sldId id="455" r:id="rId30"/>
    <p:sldId id="457" r:id="rId31"/>
    <p:sldId id="456" r:id="rId32"/>
    <p:sldId id="458" r:id="rId33"/>
    <p:sldId id="451" r:id="rId34"/>
    <p:sldId id="460" r:id="rId35"/>
    <p:sldId id="462" r:id="rId36"/>
    <p:sldId id="463" r:id="rId3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ECF8"/>
    <a:srgbClr val="F2F7FC"/>
    <a:srgbClr val="DCEAF7"/>
    <a:srgbClr val="373B81"/>
    <a:srgbClr val="FFFFFF"/>
    <a:srgbClr val="000000"/>
    <a:srgbClr val="BE4430"/>
    <a:srgbClr val="FF5353"/>
    <a:srgbClr val="FBE3D6"/>
    <a:srgbClr val="B829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4" autoAdjust="0"/>
    <p:restoredTop sz="72662" autoAdjust="0"/>
  </p:normalViewPr>
  <p:slideViewPr>
    <p:cSldViewPr snapToGrid="0">
      <p:cViewPr varScale="1">
        <p:scale>
          <a:sx n="60" d="100"/>
          <a:sy n="60" d="100"/>
        </p:scale>
        <p:origin x="1522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>
        <c:manualLayout>
          <c:layoutTarget val="inner"/>
          <c:xMode val="edge"/>
          <c:yMode val="edge"/>
          <c:x val="6.7281654768854823E-2"/>
          <c:y val="8.3742182348537017E-2"/>
          <c:w val="0.41699782888337067"/>
          <c:h val="0.84125782226514401"/>
        </c:manualLayout>
      </c:layout>
      <c:pie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  </c:v>
                </c:pt>
              </c:strCache>
            </c:strRef>
          </c:tx>
          <c:spPr>
            <a:ln w="25400"/>
          </c:spPr>
          <c:dPt>
            <c:idx val="0"/>
            <c:bubble3D val="0"/>
            <c:spPr>
              <a:solidFill>
                <a:schemeClr val="accent1">
                  <a:lumMod val="75000"/>
                  <a:alpha val="90000"/>
                </a:schemeClr>
              </a:solidFill>
              <a:ln w="2540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3CA-4076-B461-776BEC081CC6}"/>
              </c:ext>
            </c:extLst>
          </c:dPt>
          <c:dPt>
            <c:idx val="1"/>
            <c:bubble3D val="0"/>
            <c:spPr>
              <a:solidFill>
                <a:srgbClr val="B8290C">
                  <a:alpha val="90000"/>
                </a:srgbClr>
              </a:solidFill>
              <a:ln w="2540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3CA-4076-B461-776BEC081CC6}"/>
              </c:ext>
            </c:extLst>
          </c:dPt>
          <c:dPt>
            <c:idx val="2"/>
            <c:bubble3D val="0"/>
            <c:spPr>
              <a:solidFill>
                <a:srgbClr val="457937">
                  <a:alpha val="89804"/>
                </a:srgbClr>
              </a:solidFill>
              <a:ln w="2540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03CA-4076-B461-776BEC081CC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>
                    <a:alpha val="9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3CA-4076-B461-776BEC081CC6}"/>
              </c:ext>
            </c:extLst>
          </c:dPt>
          <c:dPt>
            <c:idx val="4"/>
            <c:bubble3D val="0"/>
            <c:spPr>
              <a:solidFill>
                <a:srgbClr val="B25AA5"/>
              </a:solidFill>
              <a:ln w="25400">
                <a:solidFill>
                  <a:schemeClr val="lt1">
                    <a:alpha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03CA-4076-B461-776BEC081CC6}"/>
              </c:ext>
            </c:extLst>
          </c:dPt>
          <c:dPt>
            <c:idx val="5"/>
            <c:bubble3D val="0"/>
            <c:spPr>
              <a:solidFill>
                <a:schemeClr val="accent2"/>
              </a:solidFill>
              <a:ln w="25400">
                <a:solidFill>
                  <a:schemeClr val="lt1">
                    <a:alpha val="8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03CA-4076-B461-776BEC081CC6}"/>
              </c:ext>
            </c:extLst>
          </c:dPt>
          <c:dLbls>
            <c:dLbl>
              <c:idx val="0"/>
              <c:layout>
                <c:manualLayout>
                  <c:x val="-7.0770589977663126E-2"/>
                  <c:y val="-3.128776874460084E-2"/>
                </c:manualLayout>
              </c:layout>
              <c:tx>
                <c:rich>
                  <a:bodyPr/>
                  <a:lstStyle/>
                  <a:p>
                    <a:fld id="{C10FB06B-6FBB-481A-BFCC-3C62904FB3D5}" type="PERCENTAGE">
                      <a:rPr lang="en-US" baseline="0" smtClean="0"/>
                      <a:pPr/>
                      <a:t>[PROZENTSATZ]</a:t>
                    </a:fld>
                    <a:endParaRPr lang="de-DE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03CA-4076-B461-776BEC081CC6}"/>
                </c:ext>
              </c:extLst>
            </c:dLbl>
            <c:dLbl>
              <c:idx val="1"/>
              <c:layout>
                <c:manualLayout>
                  <c:x val="6.8339861441521182E-2"/>
                  <c:y val="-5.6072277554608911E-2"/>
                </c:manualLayout>
              </c:layout>
              <c:tx>
                <c:rich>
                  <a:bodyPr/>
                  <a:lstStyle/>
                  <a:p>
                    <a:fld id="{5BCF2D9D-0F35-4B64-B614-8808AF327055}" type="PERCENTAGE">
                      <a:rPr lang="en-US" baseline="0" smtClean="0"/>
                      <a:pPr/>
                      <a:t>[PROZENTSATZ]</a:t>
                    </a:fld>
                    <a:endParaRPr lang="de-DE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03CA-4076-B461-776BEC081CC6}"/>
                </c:ext>
              </c:extLst>
            </c:dLbl>
            <c:dLbl>
              <c:idx val="2"/>
              <c:layout>
                <c:manualLayout>
                  <c:x val="6.3423609608092138E-2"/>
                  <c:y val="5.3021342702919375E-2"/>
                </c:manualLayout>
              </c:layout>
              <c:tx>
                <c:rich>
                  <a:bodyPr/>
                  <a:lstStyle/>
                  <a:p>
                    <a:fld id="{30D3E880-3A39-48D5-9DE2-64E4DEF26A61}" type="PERCENTAGE">
                      <a:rPr lang="en-US" baseline="0" smtClean="0"/>
                      <a:pPr/>
                      <a:t>[PROZENTSATZ]</a:t>
                    </a:fld>
                    <a:endParaRPr lang="de-DE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03CA-4076-B461-776BEC081CC6}"/>
                </c:ext>
              </c:extLst>
            </c:dLbl>
            <c:dLbl>
              <c:idx val="3"/>
              <c:layout>
                <c:manualLayout>
                  <c:x val="2.7343592059132237E-2"/>
                  <c:y val="9.6018264270530007E-2"/>
                </c:manualLayout>
              </c:layout>
              <c:tx>
                <c:rich>
                  <a:bodyPr/>
                  <a:lstStyle/>
                  <a:p>
                    <a:fld id="{4D86D498-19CA-45FB-867B-725F651E601C}" type="PERCENTAGE">
                      <a:rPr lang="en-US" baseline="0" smtClean="0"/>
                      <a:pPr/>
                      <a:t>[PROZENTSATZ]</a:t>
                    </a:fld>
                    <a:endParaRPr lang="de-DE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03CA-4076-B461-776BEC081CC6}"/>
                </c:ext>
              </c:extLst>
            </c:dLbl>
            <c:dLbl>
              <c:idx val="4"/>
              <c:layout>
                <c:manualLayout>
                  <c:x val="5.8014753786738791E-3"/>
                  <c:y val="8.9433065364599815E-2"/>
                </c:manualLayout>
              </c:layout>
              <c:tx>
                <c:rich>
                  <a:bodyPr/>
                  <a:lstStyle/>
                  <a:p>
                    <a:fld id="{7778F2EC-9AF5-4739-9787-B439D5C7F06E}" type="PERCENTAGE">
                      <a:rPr lang="en-US" baseline="0" smtClean="0"/>
                      <a:pPr/>
                      <a:t>[PROZENTSATZ]</a:t>
                    </a:fld>
                    <a:endParaRPr lang="de-DE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03CA-4076-B461-776BEC081CC6}"/>
                </c:ext>
              </c:extLst>
            </c:dLbl>
            <c:dLbl>
              <c:idx val="5"/>
              <c:layout>
                <c:manualLayout>
                  <c:x val="1.4389433594146638E-2"/>
                  <c:y val="8.5143449486746473E-2"/>
                </c:manualLayout>
              </c:layout>
              <c:tx>
                <c:rich>
                  <a:bodyPr/>
                  <a:lstStyle/>
                  <a:p>
                    <a:fld id="{C0A17393-91E9-481F-A403-8EC14E1FB340}" type="PERCENTAGE">
                      <a:rPr lang="en-US" baseline="0" smtClean="0"/>
                      <a:pPr/>
                      <a:t>[PROZENTSATZ]</a:t>
                    </a:fld>
                    <a:endParaRPr lang="de-DE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03CA-4076-B461-776BEC081CC6}"/>
                </c:ext>
              </c:extLst>
            </c:dLbl>
            <c:spPr>
              <a:noFill/>
              <a:ln>
                <a:noFill/>
              </a:ln>
              <a:effectLst>
                <a:outerShdw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highlight>
                      <a:srgbClr val="F2F7FC"/>
                    </a:highlight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Tabelle1!$A$2:$A$7</c:f>
              <c:strCache>
                <c:ptCount val="6"/>
                <c:pt idx="0">
                  <c:v>Grundlagenforschung</c:v>
                </c:pt>
                <c:pt idx="1">
                  <c:v>Regulatorik</c:v>
                </c:pt>
                <c:pt idx="2">
                  <c:v>Angewandte Forschung</c:v>
                </c:pt>
                <c:pt idx="3">
                  <c:v>Erhaltung genetisch veränderter Tiere</c:v>
                </c:pt>
                <c:pt idx="4">
                  <c:v>Ausbildung</c:v>
                </c:pt>
                <c:pt idx="5">
                  <c:v>Sonstiges</c:v>
                </c:pt>
              </c:strCache>
            </c:strRef>
          </c:cat>
          <c:val>
            <c:numRef>
              <c:f>Tabelle1!$B$2:$B$7</c:f>
              <c:numCache>
                <c:formatCode>0%</c:formatCode>
                <c:ptCount val="6"/>
                <c:pt idx="0">
                  <c:v>0.59</c:v>
                </c:pt>
                <c:pt idx="1">
                  <c:v>0.17</c:v>
                </c:pt>
                <c:pt idx="2">
                  <c:v>0.14000000000000001</c:v>
                </c:pt>
                <c:pt idx="3">
                  <c:v>0.06</c:v>
                </c:pt>
                <c:pt idx="4">
                  <c:v>0.03</c:v>
                </c:pt>
                <c:pt idx="5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3CA-4076-B461-776BEC081CC6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3096809627631636"/>
          <c:y val="0.14578788473253662"/>
          <c:w val="0.46550216974447345"/>
          <c:h val="0.7065558743506475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just">
            <a:defRPr sz="23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AA5DEA-7C19-437A-81A2-1D8D4E1F3785}" type="datetimeFigureOut">
              <a:rPr lang="de-DE" smtClean="0"/>
              <a:t>21.02.2026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A37966-E631-4C9B-8ECE-8A65F3C0E4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67822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Kinder begrüßen und kurze Vorstellung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22986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73C59-8B93-7C75-C57C-6F0B295054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904BB605-5560-053D-6DDE-3370529103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1938C394-8809-608E-EE5A-5A24980A9B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E719837-A1BE-59EC-7C10-DEA2E2E507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03965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E75FF0-FD99-78FC-6310-CBDB6B8565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BEDF92F5-5935-AF10-EF78-3F4AA546DBA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8380A686-A437-9471-D0AA-3C83BBD861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43007B1-A12E-E777-D0E2-DAEBDE6656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20119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B62BB8-C621-3F8A-0051-A2081D7AA7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1C5B77C-0E92-ED43-476F-C530242960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6E5345A2-4262-D814-470B-8CF28D062C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5A7464F-B18D-F9DA-4872-AED102A7A1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52417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F03DB9-5E45-5750-23DF-FFDFF5D732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B7C21C5-C859-D9F4-026F-E53045670A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4D77C58-65EF-3A73-30D6-FA5259F0A0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5BB42F8-32CB-C87D-B347-4A6926549D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70004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E54CC-B7FD-DD75-0D76-C9ABE9BB93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842AA89A-2C28-0DE5-69E1-8ACED22B4F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FCAC2838-30A1-1A7B-93A8-7DFC812D43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BC0A0F3-AA36-D070-B469-E750B200B2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387125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20302F-F394-4046-C253-568028331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52796C4E-290A-1071-0E6F-1CFD84858F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00BD5CA2-A298-8166-33FC-97E7FDBC7F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9A510DC-AB13-1439-22F7-9F3CECF249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00108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245351-DA8A-C78B-0DFD-3CC49B6F07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DDBF18A-5677-801F-7AA6-A53D227A15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C40A425-A0ED-9B30-FEBB-AA73854BA6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FD6F721-1CA5-1B8C-C784-37396F04D4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75382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8B8A8B-AF84-BE89-E46F-6A7107D58C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4CCEACE-065F-C3A1-E65A-27AF40034B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BF562B1-56FF-758F-6EDC-1A56E56B4B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3FD2AD0-60FD-AD84-BAEA-482348E69B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21792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E0C278-EA91-4141-CF85-4D6F34B4B7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7C6A258-F579-CB37-DDD7-4FDFBE4092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A112D864-3174-1559-A8F8-783CD350AA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0099203-F0A9-1B54-9FA8-511B9092F8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30889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00AFCA-F640-BAD1-9C75-3C72DD53C3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D81ECC1-10EE-FBF2-A9B6-A67ACBB502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1789B1EB-8D56-89D2-554C-387E0828F1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6E77DFE-2ABC-DBC4-8BFF-A6D38CCF7E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74272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164438-F808-FF29-FA50-B97C2FB926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3FA04661-42EF-1FB3-32DD-44DBFFF694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371AAF36-B72C-9393-10FB-17BD5BA4BA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489FF5E-9A6F-CBF4-B21B-87E841F902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89526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88C04-FA7B-8F28-CBDA-37193A698D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0872AFD-CC82-D15D-C2C6-5B7218DC1DD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31AA7DA8-1E86-603C-974B-18EB987CD2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A942BF4-D798-B169-0D6F-5ABDB2A55B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72226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1B5215-7398-BA28-48EE-2B80B8353A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C023A2ED-570B-CEEC-0805-2EEC712B3A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A860B98-256E-7F5B-2743-4C770BC61A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https://www.youtube.com/watch?v=4Ig8uKMy21g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DB1C3FF-9CD8-DC59-B987-36D93506C1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78644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684D4E-E7B0-4FF5-7C63-485E1CAAE5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8C94E1FC-B593-8759-D07E-96E2FAEFCF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92CB0E4-4040-4379-F659-11553C6675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263AF41-53DF-5CEE-214E-2163655DDE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781799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FEBF6E-8D58-55A7-A9C8-95620D229F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81BE586F-83A4-DBA3-882B-4E207E0CFD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B6A6EF1-B68D-E27F-FB75-D01A222F13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14766B2-E264-8E14-575C-8010703B3E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99089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BAFF9C-BAB1-040F-DF44-3EB284D976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80622338-00D6-FBD8-AED8-D3AFD5DBB9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173E35A-D163-E0CD-5004-9AE8106198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EAAB3EB-5CCD-68AD-91EC-5DB02D3385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137233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A3EE36-A462-0CE1-8280-E1B66B07F7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599A2454-CB2E-FF3A-ED17-3263C20DBB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2ACF3118-7200-5DE6-F58B-DE3AD0CF3A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BC75B25-5A20-54EE-6A88-D96B7425A6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462481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BEE21C-B2CD-F0D6-D095-FC90FAFB8F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9C7B76B-E7E5-AAC1-4636-7CD4372532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616E1683-8E9B-14AC-CD95-536636704F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49F4FF7-11D0-E187-5A0E-E7118963D1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212854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F0C69A-E392-E649-AB74-32DB42119F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2A815786-96D1-30B2-B1D5-D9A2B3FF55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B341ED5-42BA-5FFB-08D7-549A7F44EC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4EE340A-D1AE-8DB5-D4AB-4ACB47D108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167867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631C4C-FC77-0261-83B5-C60600AEDF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483DDA7-8B8E-0FA2-7C4C-4A7C9D5E9C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11918BBE-2DF6-A726-42E4-C41396528D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DA8003F-8806-04CF-6F4A-2B4D40977C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065898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3916B1-F740-30B2-B6B2-2449BB92AB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C9B0E09-B131-A83E-0A74-3EF9527D2C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54D0107E-DFCE-F44E-5C19-DBE2E9EC95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53FBB50-2DA0-3752-EB45-4F9C346557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507789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258948-70E9-F9D1-4DC0-4BC4DF043C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2BB38FCD-636C-3C7A-D483-93EF17EBFF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8C4A7037-6EA0-C975-ACF7-63EFC4C8AE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32C64BE-0828-BAAC-1256-C73AD4F7AF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882609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B4A04A-496D-3D55-9641-0F56FBA94B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0D29483-C6D2-1ED6-0149-C93A876A86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F8E79B4-E682-1C0C-81A9-54E8EEBA78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0C84D01-D5EF-2D65-8BDA-6072919394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30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420044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F1D7A6-7683-3632-D737-266D264327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087252C-A05C-6B69-6083-6D91142509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AC67FD4F-8BA7-12F5-00DB-ED25039BEC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349A70D-195C-C857-849C-E00D0F5126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31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677226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E60342-C605-3A46-D57F-6FE8A6ABA7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C8D7AE5-1E18-828F-F548-2FEDAEBBDF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F9D38B4-BE19-EFB0-B3C4-357E95AADD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D982C9F-F3AB-3EFB-4567-7C76A73F3A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32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554074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C36BB3-7FA4-B69A-FB7D-9F1C47C9E3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60CDE39-FD85-DF56-B0DE-8E8D4108FC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687090CA-5BF6-91F5-7CE7-E923976775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36E4B00-FDA2-B376-E123-489272DB06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234317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1B86AE-44C7-CAB0-328B-B93C1AD889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23A68861-8908-E539-9F01-FEBCD527BB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D0AA6AE-11CB-D3F2-7F1F-10A6C6F5A8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FDC24C7-7A27-9001-499A-77C5143280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34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902173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4F5098-7084-DCF1-DD21-B7AA6C647C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BA75706-0DC1-C4D5-2757-F1B13339DF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A6EFC381-C427-E0E7-A312-24770DFA77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50ABA17-1C57-4365-3972-0F13C50E82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35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47591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B03874-1BC6-C680-DF5F-47834F46DD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BD3D7AE-4BB4-5B06-6948-57B86D232E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59902C1-A966-5E29-BB16-C705697F1C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A320C95-CE4D-1EC6-6DB7-DC6EC09700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36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14763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294EDB-E95E-2E21-9C8E-CCF2804844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20513C67-AB59-ACC9-C692-0D192FCE34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92E9AC3-FA1D-C609-6BC0-97DDD12CB2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3FB5366-07DA-F961-2ACE-947451729B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86966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DF96ED-7719-982B-9CB6-6A329981A8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4EF0DB0-FFC2-D3B5-D4FB-670B3CC41D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154E7E15-1ECE-49A4-B017-61508265E7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8F571F6-1965-0198-0BC7-4158983082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44114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CD21C0-83E1-4419-D613-24AA04FE64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F6258AC-88A8-080F-3CCB-6BFBAC2B49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6622A10F-AB94-A4D2-F1C2-BCD87E3BFD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884C2ED-6B3D-52E8-97FD-E50BADCE68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9549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15E600-0A6B-9840-2EB2-44D80C017A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93E83903-C171-0722-D00A-89EF64EC6F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1B2F7694-6785-DE21-420A-D4A4266C81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D684C54-0C0D-BD58-6EAB-318B42512A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09570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4E9F20-56EA-8D35-BC68-C1CB7415FB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A6F9923-6652-05F2-6895-8007CDE0B1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E971072-7F59-9718-D406-C5865A688A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3C23236-E1AF-EC41-9D8F-802C0F0CC3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42873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1B5215-7398-BA28-48EE-2B80B8353A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C023A2ED-570B-CEEC-0805-2EEC712B3A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A860B98-256E-7F5B-2743-4C770BC61A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https://www.youtube.com/watch?v=xxFbQfbxXjI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DB1C3FF-9CD8-DC59-B987-36D93506C1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37966-E631-4C9B-8ECE-8A65F3C0E4D0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4163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C699BB1-A6E0-C8F6-38D4-C6D63DA73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5C3E5928-24C6-BA02-FB6B-A0C8CEC8CA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0CC785C-D437-BD75-5441-3B4D5B058B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652A-371D-40AD-8729-6E82E586C846}" type="datetimeFigureOut">
              <a:rPr lang="de-DE" smtClean="0"/>
              <a:t>21.02.2026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45FBFFF-B427-5731-175C-90E1ECAF3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BB97034-3B4B-EBEA-2AC6-7DB8A1ED6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1C4E3-6BFD-4CD0-8E2C-6216050CAF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563691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9A14E9-801E-CB41-56AB-E3FD9DF45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319A6E6D-9C75-3B21-C538-F8FC6D7038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BD448EC-3F66-5048-A40F-9C2C17F83C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652A-371D-40AD-8729-6E82E586C846}" type="datetimeFigureOut">
              <a:rPr lang="de-DE" smtClean="0"/>
              <a:t>21.02.2026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AC396BA-A355-3AEB-D87F-83E4B6ED7E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963878C-0296-CC10-5DEB-15442494A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1C4E3-6BFD-4CD0-8E2C-6216050CAF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32404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AFF177CB-92B5-A4F2-B7B3-C84C2359DE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B27753F5-F511-E4A6-BDB6-173DAFACEE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C2F1D42-1282-ACE7-05DE-D90EB81E2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652A-371D-40AD-8729-6E82E586C846}" type="datetimeFigureOut">
              <a:rPr lang="de-DE" smtClean="0"/>
              <a:t>21.02.2026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72F7E92-34CE-E88D-47EF-A99C5B0CA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11EAB74-46EE-DD38-C0D9-7BC451FD9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1C4E3-6BFD-4CD0-8E2C-6216050CAF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395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03B0038-A323-9537-CCC4-2E27C9F53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9D8A5FF-C036-A873-5B82-B37C408190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1966FC8-FB34-A4E7-EA87-76B56338AE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652A-371D-40AD-8729-6E82E586C846}" type="datetimeFigureOut">
              <a:rPr lang="de-DE" smtClean="0"/>
              <a:t>21.02.2026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CCC0353-1B56-9EAB-5C9A-840AE6EC6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2BA36E2-CCA7-3628-7B26-9F8EA4809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1C4E3-6BFD-4CD0-8E2C-6216050CAF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6173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369EFF-FF37-C903-7974-FEA2639B23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C69DBA2-B008-8619-2A3D-0F9ADFE8D6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EC924E5-1F7A-9D74-1614-494E172223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652A-371D-40AD-8729-6E82E586C846}" type="datetimeFigureOut">
              <a:rPr lang="de-DE" smtClean="0"/>
              <a:t>21.02.2026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0765081-A3EF-357C-1510-EDBC56759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C4CA0AB-0363-7E5E-F0FB-97EDE7606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1C4E3-6BFD-4CD0-8E2C-6216050CAF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7034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9B8FEF-AA86-9F90-0E80-80083ECC0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7206E78-FEB5-B230-439B-C5229041C7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E3A42E7-5199-EADB-367B-83EE0CE832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BF69285-5A02-FBB2-94F4-A01384157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652A-371D-40AD-8729-6E82E586C846}" type="datetimeFigureOut">
              <a:rPr lang="de-DE" smtClean="0"/>
              <a:t>21.02.2026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75E48B2-EBA5-3C25-2E7A-0313284B2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1EC3987-C05B-E3CB-97DC-9A679C681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1C4E3-6BFD-4CD0-8E2C-6216050CAF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61166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BDB792E-E6CF-0D5C-10CC-59CF78663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B605A7C-D590-1C29-8724-FC2CD1C6E0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B79C057-1A88-B3EF-BB70-EDB91C0202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817D568-71DB-AC7F-C7E1-0E239861E9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E789EA7-11EB-D5C9-2FE9-2E803B7B88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F87F77C7-31A4-E125-817F-770F25C9BB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652A-371D-40AD-8729-6E82E586C846}" type="datetimeFigureOut">
              <a:rPr lang="de-DE" smtClean="0"/>
              <a:t>21.02.2026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783DB039-0747-B7B6-AC09-7C789F9B3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34844677-D2F0-6B5F-BF7B-7D862BA21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1C4E3-6BFD-4CD0-8E2C-6216050CAF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55367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FDC3EB3-96A5-1EF5-443B-D70A820FC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51CD257-4ABA-5876-6960-3940FE7A73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652A-371D-40AD-8729-6E82E586C846}" type="datetimeFigureOut">
              <a:rPr lang="de-DE" smtClean="0"/>
              <a:t>21.02.2026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9065DE4-DA41-FB4F-5440-93813F165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B8AE220-0AF5-8B99-F8EF-19524CDF7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1C4E3-6BFD-4CD0-8E2C-6216050CAF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18611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30F4530-9446-92B0-05D6-78DDBFCD0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652A-371D-40AD-8729-6E82E586C846}" type="datetimeFigureOut">
              <a:rPr lang="de-DE" smtClean="0"/>
              <a:t>21.02.2026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C141D56-C568-4697-6B14-BF6CA2AA2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155BABF-D34B-AA62-B3CC-8ADDD004D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1C4E3-6BFD-4CD0-8E2C-6216050CAF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7336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B53895-9E54-1F19-91E6-869445C240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4A4FE5E-7809-CBA9-89A4-77CDC3F02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1C9E433-60B6-A20A-3A76-41DC39A46B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FBB835A-021E-D157-3FBF-0E2FA59D50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652A-371D-40AD-8729-6E82E586C846}" type="datetimeFigureOut">
              <a:rPr lang="de-DE" smtClean="0"/>
              <a:t>21.02.2026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97EFA99-28B6-25FA-AB14-B6F825EDC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8C71555-4444-B4B8-803A-71E9931D8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1C4E3-6BFD-4CD0-8E2C-6216050CAF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9638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05B29CF-2A89-D325-3FB8-731C40C2C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8A6E3860-E436-D5A2-7AEC-85415C5874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19042CA-BF02-3747-DCAE-D9FE0A788E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3F8D96D-3ED4-FFCF-6C9B-F0B1626285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652A-371D-40AD-8729-6E82E586C846}" type="datetimeFigureOut">
              <a:rPr lang="de-DE" smtClean="0"/>
              <a:t>21.02.2026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B76B2BD-635B-BD42-11CC-60E233F24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A2A5ABF-C8C2-9374-0C8B-E5BE6F030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1C4E3-6BFD-4CD0-8E2C-6216050CAF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0725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E7A2EBE3-60F2-D6FF-9514-D6A42C03D2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75A6922-7DCB-7B08-842D-3166C2B159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A79748C-88CD-4944-6C49-E4B72B82B6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AC7652A-371D-40AD-8729-6E82E586C846}" type="datetimeFigureOut">
              <a:rPr lang="de-DE" smtClean="0"/>
              <a:t>21.02.2026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5521D0B-D8B9-9CFF-8374-DA19FB09D1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93C78F-746B-5209-D1D8-7C2F19EB73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EE1C4E3-6BFD-4CD0-8E2C-6216050CAF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51797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4Ig8uKMy21g?feature=oembed" TargetMode="External"/><Relationship Id="rId6" Type="http://schemas.openxmlformats.org/officeDocument/2006/relationships/image" Target="../media/image12.jpe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g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g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aerzte-gegen-tierversuche.de/de/fuer-experten/datenbanken/datenbank-tierversuche" TargetMode="External"/><Relationship Id="rId3" Type="http://schemas.openxmlformats.org/officeDocument/2006/relationships/image" Target="../media/image4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xxFbQfbxXjI?feature=oembed" TargetMode="External"/><Relationship Id="rId6" Type="http://schemas.openxmlformats.org/officeDocument/2006/relationships/image" Target="../media/image10.jpe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hteck 22">
            <a:extLst>
              <a:ext uri="{FF2B5EF4-FFF2-40B4-BE49-F238E27FC236}">
                <a16:creationId xmlns:a16="http://schemas.microsoft.com/office/drawing/2014/main" id="{087426BA-2744-41F5-851E-A7B398F971A4}"/>
              </a:ext>
            </a:extLst>
          </p:cNvPr>
          <p:cNvSpPr/>
          <p:nvPr/>
        </p:nvSpPr>
        <p:spPr>
          <a:xfrm>
            <a:off x="869777" y="2423478"/>
            <a:ext cx="5226223" cy="2872408"/>
          </a:xfrm>
          <a:prstGeom prst="rect">
            <a:avLst/>
          </a:prstGeom>
          <a:solidFill>
            <a:srgbClr val="1F598D"/>
          </a:solidFill>
          <a:ln w="127000">
            <a:solidFill>
              <a:schemeClr val="tx1">
                <a:lumMod val="75000"/>
                <a:lumOff val="25000"/>
              </a:schemeClr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Thema: </a:t>
            </a:r>
            <a:br>
              <a:rPr lang="de-DE" sz="4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de-DE" sz="4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Tierversuche und tierversuchsfreie Methoden</a:t>
            </a:r>
          </a:p>
        </p:txBody>
      </p:sp>
      <p:pic>
        <p:nvPicPr>
          <p:cNvPr id="25" name="Grafik 24" descr="Ein Bild, das Text, Schrift, Grafiken, Kalligrafie enthält.">
            <a:extLst>
              <a:ext uri="{FF2B5EF4-FFF2-40B4-BE49-F238E27FC236}">
                <a16:creationId xmlns:a16="http://schemas.microsoft.com/office/drawing/2014/main" id="{7B30676A-CBDA-0054-D82D-3D3B93004E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cxnSp>
        <p:nvCxnSpPr>
          <p:cNvPr id="26" name="Gerader Verbinder 25">
            <a:extLst>
              <a:ext uri="{FF2B5EF4-FFF2-40B4-BE49-F238E27FC236}">
                <a16:creationId xmlns:a16="http://schemas.microsoft.com/office/drawing/2014/main" id="{8746581E-25B5-B352-69D0-B95D63FAD94A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19049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Grafik 8" descr="Ein Bild, das Cartoon, Schneemann, Zeichnung, Mobiliar enthält.&#10;&#10;KI-generierte Inhalte können fehlerhaft sein.">
            <a:extLst>
              <a:ext uri="{FF2B5EF4-FFF2-40B4-BE49-F238E27FC236}">
                <a16:creationId xmlns:a16="http://schemas.microsoft.com/office/drawing/2014/main" id="{C54DBD7C-F81A-E1A3-6E40-D02E5D074C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1894" y="322078"/>
            <a:ext cx="4490106" cy="5611444"/>
          </a:xfrm>
          <a:prstGeom prst="rect">
            <a:avLst/>
          </a:prstGeom>
        </p:spPr>
      </p:pic>
      <p:pic>
        <p:nvPicPr>
          <p:cNvPr id="7" name="Grafik 6" descr="Ein Bild, das Schrift, Grafiken, Grafikdesign, Text enthält.&#10;&#10;KI-generierte Inhalte können fehlerhaft sein.">
            <a:extLst>
              <a:ext uri="{FF2B5EF4-FFF2-40B4-BE49-F238E27FC236}">
                <a16:creationId xmlns:a16="http://schemas.microsoft.com/office/drawing/2014/main" id="{9AEC5D95-6917-9E55-FF1E-F7093CE7CC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334" y="523245"/>
            <a:ext cx="8006491" cy="127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1638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635C93-510D-E9D3-31C0-1E5058852E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E87F9982-A3DB-EC64-6AC4-7F98022243B9}"/>
              </a:ext>
            </a:extLst>
          </p:cNvPr>
          <p:cNvSpPr/>
          <p:nvPr/>
        </p:nvSpPr>
        <p:spPr>
          <a:xfrm>
            <a:off x="0" y="0"/>
            <a:ext cx="12192000" cy="948676"/>
          </a:xfrm>
          <a:prstGeom prst="rect">
            <a:avLst/>
          </a:prstGeom>
          <a:solidFill>
            <a:srgbClr val="373B8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190494"/>
              </a:solidFill>
            </a:endParaRPr>
          </a:p>
        </p:txBody>
      </p:sp>
      <p:pic>
        <p:nvPicPr>
          <p:cNvPr id="10" name="Grafik 9" descr="Ein Bild, das Text, Schrift, Grafiken, Kalligrafie enthält.">
            <a:extLst>
              <a:ext uri="{FF2B5EF4-FFF2-40B4-BE49-F238E27FC236}">
                <a16:creationId xmlns:a16="http://schemas.microsoft.com/office/drawing/2014/main" id="{1D63F8DB-E20E-2CDA-24E4-BE1A076CCD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sp>
        <p:nvSpPr>
          <p:cNvPr id="11" name="Wolke 10">
            <a:extLst>
              <a:ext uri="{FF2B5EF4-FFF2-40B4-BE49-F238E27FC236}">
                <a16:creationId xmlns:a16="http://schemas.microsoft.com/office/drawing/2014/main" id="{638951F8-8063-5928-CFA6-46084157FDAA}"/>
              </a:ext>
            </a:extLst>
          </p:cNvPr>
          <p:cNvSpPr/>
          <p:nvPr/>
        </p:nvSpPr>
        <p:spPr>
          <a:xfrm>
            <a:off x="3798471" y="2014420"/>
            <a:ext cx="4888329" cy="2829160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sz="4000" dirty="0">
              <a:solidFill>
                <a:schemeClr val="tx1"/>
              </a:solidFill>
              <a:ea typeface="Wandohope" panose="02030603000000000000" pitchFamily="18" charset="-128"/>
              <a:cs typeface="Dreaming Outloud Pro" panose="03050502040302030504" pitchFamily="66" charset="0"/>
            </a:endParaRPr>
          </a:p>
        </p:txBody>
      </p:sp>
      <p:sp>
        <p:nvSpPr>
          <p:cNvPr id="12" name="Wolke 11">
            <a:extLst>
              <a:ext uri="{FF2B5EF4-FFF2-40B4-BE49-F238E27FC236}">
                <a16:creationId xmlns:a16="http://schemas.microsoft.com/office/drawing/2014/main" id="{A5C42152-13C0-1EB0-1C9F-4CF2D73003A4}"/>
              </a:ext>
            </a:extLst>
          </p:cNvPr>
          <p:cNvSpPr/>
          <p:nvPr/>
        </p:nvSpPr>
        <p:spPr>
          <a:xfrm>
            <a:off x="3926487" y="4843580"/>
            <a:ext cx="587190" cy="503300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13" name="Wolke 12">
            <a:extLst>
              <a:ext uri="{FF2B5EF4-FFF2-40B4-BE49-F238E27FC236}">
                <a16:creationId xmlns:a16="http://schemas.microsoft.com/office/drawing/2014/main" id="{393A0DB7-07F3-DC47-515A-368C4AB720C4}"/>
              </a:ext>
            </a:extLst>
          </p:cNvPr>
          <p:cNvSpPr/>
          <p:nvPr/>
        </p:nvSpPr>
        <p:spPr>
          <a:xfrm>
            <a:off x="3504536" y="5490113"/>
            <a:ext cx="316722" cy="271474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EB39A1F5-864A-47E7-3D90-9D0B7A41BD55}"/>
              </a:ext>
            </a:extLst>
          </p:cNvPr>
          <p:cNvSpPr/>
          <p:nvPr/>
        </p:nvSpPr>
        <p:spPr>
          <a:xfrm rot="19623648">
            <a:off x="7240070" y="3124883"/>
            <a:ext cx="1049481" cy="862830"/>
          </a:xfrm>
          <a:prstGeom prst="ellipse">
            <a:avLst/>
          </a:prstGeom>
          <a:solidFill>
            <a:srgbClr val="DCEA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94BE06D2-3EBC-48DD-D1C5-6E2AADCDA2DE}"/>
              </a:ext>
            </a:extLst>
          </p:cNvPr>
          <p:cNvSpPr txBox="1"/>
          <p:nvPr/>
        </p:nvSpPr>
        <p:spPr>
          <a:xfrm>
            <a:off x="4367012" y="2767280"/>
            <a:ext cx="37512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dirty="0"/>
              <a:t>Eindrücke und</a:t>
            </a:r>
            <a:br>
              <a:rPr lang="de-DE" sz="4000" dirty="0"/>
            </a:br>
            <a:r>
              <a:rPr lang="de-DE" sz="4000" dirty="0"/>
              <a:t>Reaktionen?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6D237200-EFC6-E9CE-6CD5-E17090B33C3D}"/>
              </a:ext>
            </a:extLst>
          </p:cNvPr>
          <p:cNvSpPr txBox="1"/>
          <p:nvPr/>
        </p:nvSpPr>
        <p:spPr>
          <a:xfrm>
            <a:off x="367884" y="210906"/>
            <a:ext cx="116286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chemeClr val="bg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Reflexion: Sind Tierversuche sinnvoll?</a:t>
            </a:r>
          </a:p>
        </p:txBody>
      </p:sp>
      <p:cxnSp>
        <p:nvCxnSpPr>
          <p:cNvPr id="19" name="Gerader Verbinder 18">
            <a:extLst>
              <a:ext uri="{FF2B5EF4-FFF2-40B4-BE49-F238E27FC236}">
                <a16:creationId xmlns:a16="http://schemas.microsoft.com/office/drawing/2014/main" id="{4F835601-9797-29C8-9F4A-8C8B16940B38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373B8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21485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D7DA6D-A851-00E2-E44C-EC1EFA632E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Cartoon, Design enthält.">
            <a:extLst>
              <a:ext uri="{FF2B5EF4-FFF2-40B4-BE49-F238E27FC236}">
                <a16:creationId xmlns:a16="http://schemas.microsoft.com/office/drawing/2014/main" id="{01D29A91-0ADB-61F0-A119-4A6B37B6D7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pic>
        <p:nvPicPr>
          <p:cNvPr id="21" name="Grafik 20" descr="Ein Bild, das Text, Schrift, Cartoon, Design enthält.">
            <a:extLst>
              <a:ext uri="{FF2B5EF4-FFF2-40B4-BE49-F238E27FC236}">
                <a16:creationId xmlns:a16="http://schemas.microsoft.com/office/drawing/2014/main" id="{11B40869-48D0-7C56-CB11-19C55C298E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1068143"/>
            <a:ext cx="12192000" cy="5222930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76A9A0BC-0BB5-3E30-8495-3191738BD82F}"/>
              </a:ext>
            </a:extLst>
          </p:cNvPr>
          <p:cNvSpPr txBox="1"/>
          <p:nvPr/>
        </p:nvSpPr>
        <p:spPr>
          <a:xfrm>
            <a:off x="0" y="534072"/>
            <a:ext cx="11684148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1500" dirty="0">
                <a:solidFill>
                  <a:srgbClr val="373B8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Was ist gute, tierleidfreie  Forschung?</a:t>
            </a:r>
            <a:endParaRPr lang="de-DE" sz="9600" dirty="0">
              <a:solidFill>
                <a:srgbClr val="373B81"/>
              </a:solidFill>
              <a:latin typeface="+mj-lt"/>
              <a:ea typeface="Wandohope" panose="020B0503020000020004" pitchFamily="18" charset="-128"/>
              <a:cs typeface="Dreaming Outloud Pro" panose="020F0502020204030204" pitchFamily="66" charset="0"/>
            </a:endParaRPr>
          </a:p>
        </p:txBody>
      </p:sp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404F5DED-46C2-66DD-9BAA-A875F0ABD243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373B8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Grafik 3" descr="Ein Bild, das Text, Schrift, Grafiken, Kalligrafie enthält.">
            <a:extLst>
              <a:ext uri="{FF2B5EF4-FFF2-40B4-BE49-F238E27FC236}">
                <a16:creationId xmlns:a16="http://schemas.microsoft.com/office/drawing/2014/main" id="{E703FC77-CF8F-B163-C5BC-AB3FE84D36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98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3F3AF1-5017-4475-16C1-F9071902A8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F5C09294-3E04-0550-98BD-AE6978E56DE6}"/>
              </a:ext>
            </a:extLst>
          </p:cNvPr>
          <p:cNvSpPr/>
          <p:nvPr/>
        </p:nvSpPr>
        <p:spPr>
          <a:xfrm>
            <a:off x="0" y="0"/>
            <a:ext cx="12192000" cy="948676"/>
          </a:xfrm>
          <a:prstGeom prst="rect">
            <a:avLst/>
          </a:prstGeom>
          <a:solidFill>
            <a:srgbClr val="373B8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190494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B4F1F76D-4DE7-E3D8-31A1-F24C9252A604}"/>
              </a:ext>
            </a:extLst>
          </p:cNvPr>
          <p:cNvSpPr txBox="1"/>
          <p:nvPr/>
        </p:nvSpPr>
        <p:spPr>
          <a:xfrm>
            <a:off x="367884" y="210906"/>
            <a:ext cx="116286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chemeClr val="bg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Was ist </a:t>
            </a:r>
            <a:r>
              <a:rPr lang="de-DE" sz="3600" b="1" dirty="0">
                <a:solidFill>
                  <a:schemeClr val="bg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gute</a:t>
            </a:r>
            <a:r>
              <a:rPr lang="de-DE" sz="3600" dirty="0">
                <a:solidFill>
                  <a:schemeClr val="bg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 Forschung?</a:t>
            </a:r>
          </a:p>
        </p:txBody>
      </p:sp>
      <p:pic>
        <p:nvPicPr>
          <p:cNvPr id="10" name="Grafik 9" descr="Ein Bild, das Text, Schrift, Grafiken, Kalligrafie enthält.">
            <a:extLst>
              <a:ext uri="{FF2B5EF4-FFF2-40B4-BE49-F238E27FC236}">
                <a16:creationId xmlns:a16="http://schemas.microsoft.com/office/drawing/2014/main" id="{F1632A51-FB06-994C-5B55-0AF86CA72E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cxnSp>
        <p:nvCxnSpPr>
          <p:cNvPr id="2" name="Gerader Verbinder 1">
            <a:extLst>
              <a:ext uri="{FF2B5EF4-FFF2-40B4-BE49-F238E27FC236}">
                <a16:creationId xmlns:a16="http://schemas.microsoft.com/office/drawing/2014/main" id="{6595304B-2887-AB0A-C012-E298886E24B1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373B8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Wolke 28">
            <a:extLst>
              <a:ext uri="{FF2B5EF4-FFF2-40B4-BE49-F238E27FC236}">
                <a16:creationId xmlns:a16="http://schemas.microsoft.com/office/drawing/2014/main" id="{7C7D6454-14B4-8DF0-894D-E20AC51A6346}"/>
              </a:ext>
            </a:extLst>
          </p:cNvPr>
          <p:cNvSpPr/>
          <p:nvPr/>
        </p:nvSpPr>
        <p:spPr>
          <a:xfrm>
            <a:off x="3743351" y="2722245"/>
            <a:ext cx="4568954" cy="2293082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600" dirty="0">
              <a:solidFill>
                <a:schemeClr val="tx1"/>
              </a:solidFill>
              <a:ea typeface="Wandohope" panose="02030603000000000000" pitchFamily="18" charset="-128"/>
              <a:cs typeface="Dreaming Outloud Pro" panose="03050502040302030504" pitchFamily="66" charset="0"/>
            </a:endParaRPr>
          </a:p>
        </p:txBody>
      </p:sp>
      <p:sp>
        <p:nvSpPr>
          <p:cNvPr id="30" name="Wolke 29">
            <a:extLst>
              <a:ext uri="{FF2B5EF4-FFF2-40B4-BE49-F238E27FC236}">
                <a16:creationId xmlns:a16="http://schemas.microsoft.com/office/drawing/2014/main" id="{67F04C80-0A24-2E0B-1AA0-4CC5ECFDF143}"/>
              </a:ext>
            </a:extLst>
          </p:cNvPr>
          <p:cNvSpPr/>
          <p:nvPr/>
        </p:nvSpPr>
        <p:spPr>
          <a:xfrm>
            <a:off x="4443013" y="5159273"/>
            <a:ext cx="587190" cy="503300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1" name="Wolke 30">
            <a:extLst>
              <a:ext uri="{FF2B5EF4-FFF2-40B4-BE49-F238E27FC236}">
                <a16:creationId xmlns:a16="http://schemas.microsoft.com/office/drawing/2014/main" id="{AAC06F99-76B7-9BF5-3C95-3AEF4A2A7E3C}"/>
              </a:ext>
            </a:extLst>
          </p:cNvPr>
          <p:cNvSpPr/>
          <p:nvPr/>
        </p:nvSpPr>
        <p:spPr>
          <a:xfrm>
            <a:off x="4126291" y="5746703"/>
            <a:ext cx="316722" cy="271474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grpSp>
        <p:nvGrpSpPr>
          <p:cNvPr id="55" name="Gruppieren 54">
            <a:extLst>
              <a:ext uri="{FF2B5EF4-FFF2-40B4-BE49-F238E27FC236}">
                <a16:creationId xmlns:a16="http://schemas.microsoft.com/office/drawing/2014/main" id="{AE00445D-AB1E-8722-9F9B-40164B59C324}"/>
              </a:ext>
            </a:extLst>
          </p:cNvPr>
          <p:cNvGrpSpPr/>
          <p:nvPr/>
        </p:nvGrpSpPr>
        <p:grpSpPr>
          <a:xfrm>
            <a:off x="975053" y="1821977"/>
            <a:ext cx="2641087" cy="1308360"/>
            <a:chOff x="8842538" y="1170650"/>
            <a:chExt cx="2641087" cy="1308360"/>
          </a:xfrm>
        </p:grpSpPr>
        <p:sp>
          <p:nvSpPr>
            <p:cNvPr id="35" name="Wolke 34">
              <a:extLst>
                <a:ext uri="{FF2B5EF4-FFF2-40B4-BE49-F238E27FC236}">
                  <a16:creationId xmlns:a16="http://schemas.microsoft.com/office/drawing/2014/main" id="{85F2883A-8236-4D25-2C9B-5FC2B083609B}"/>
                </a:ext>
              </a:extLst>
            </p:cNvPr>
            <p:cNvSpPr/>
            <p:nvPr/>
          </p:nvSpPr>
          <p:spPr>
            <a:xfrm>
              <a:off x="8842538" y="1170650"/>
              <a:ext cx="2641087" cy="1308360"/>
            </a:xfrm>
            <a:prstGeom prst="cloud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36" name="Textfeld 35">
              <a:extLst>
                <a:ext uri="{FF2B5EF4-FFF2-40B4-BE49-F238E27FC236}">
                  <a16:creationId xmlns:a16="http://schemas.microsoft.com/office/drawing/2014/main" id="{BD45B952-1333-AA68-2F89-BDF67BA072BA}"/>
                </a:ext>
              </a:extLst>
            </p:cNvPr>
            <p:cNvSpPr txBox="1"/>
            <p:nvPr/>
          </p:nvSpPr>
          <p:spPr>
            <a:xfrm>
              <a:off x="8936946" y="1545408"/>
              <a:ext cx="23491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dirty="0">
                  <a:ea typeface="Wandohope" panose="02030603000000000000" pitchFamily="18" charset="-128"/>
                </a:rPr>
                <a:t>Qualität</a:t>
              </a:r>
            </a:p>
          </p:txBody>
        </p:sp>
      </p:grpSp>
      <p:grpSp>
        <p:nvGrpSpPr>
          <p:cNvPr id="54" name="Gruppieren 53">
            <a:extLst>
              <a:ext uri="{FF2B5EF4-FFF2-40B4-BE49-F238E27FC236}">
                <a16:creationId xmlns:a16="http://schemas.microsoft.com/office/drawing/2014/main" id="{F739B3C7-EE76-1F3C-AB3B-355A3331295F}"/>
              </a:ext>
            </a:extLst>
          </p:cNvPr>
          <p:cNvGrpSpPr/>
          <p:nvPr/>
        </p:nvGrpSpPr>
        <p:grpSpPr>
          <a:xfrm>
            <a:off x="8038404" y="4462005"/>
            <a:ext cx="3011877" cy="1308360"/>
            <a:chOff x="7782072" y="4376926"/>
            <a:chExt cx="3011877" cy="1308360"/>
          </a:xfrm>
        </p:grpSpPr>
        <p:sp>
          <p:nvSpPr>
            <p:cNvPr id="34" name="Wolke 33">
              <a:extLst>
                <a:ext uri="{FF2B5EF4-FFF2-40B4-BE49-F238E27FC236}">
                  <a16:creationId xmlns:a16="http://schemas.microsoft.com/office/drawing/2014/main" id="{C7D6091E-86B3-9367-4D1B-04CCAE94E9EE}"/>
                </a:ext>
              </a:extLst>
            </p:cNvPr>
            <p:cNvSpPr/>
            <p:nvPr/>
          </p:nvSpPr>
          <p:spPr>
            <a:xfrm>
              <a:off x="7782072" y="4376926"/>
              <a:ext cx="3011877" cy="1308360"/>
            </a:xfrm>
            <a:prstGeom prst="cloud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37" name="Ellipse 36">
              <a:extLst>
                <a:ext uri="{FF2B5EF4-FFF2-40B4-BE49-F238E27FC236}">
                  <a16:creationId xmlns:a16="http://schemas.microsoft.com/office/drawing/2014/main" id="{A5BAFDA2-5C0D-6172-5B68-FD80B29452B9}"/>
                </a:ext>
              </a:extLst>
            </p:cNvPr>
            <p:cNvSpPr/>
            <p:nvPr/>
          </p:nvSpPr>
          <p:spPr>
            <a:xfrm>
              <a:off x="8842538" y="4590740"/>
              <a:ext cx="1641359" cy="8425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38" name="Textfeld 37">
              <a:extLst>
                <a:ext uri="{FF2B5EF4-FFF2-40B4-BE49-F238E27FC236}">
                  <a16:creationId xmlns:a16="http://schemas.microsoft.com/office/drawing/2014/main" id="{3591F29F-051F-F2FD-1C1D-B1681CB579C6}"/>
                </a:ext>
              </a:extLst>
            </p:cNvPr>
            <p:cNvSpPr txBox="1"/>
            <p:nvPr/>
          </p:nvSpPr>
          <p:spPr>
            <a:xfrm>
              <a:off x="8194709" y="4739445"/>
              <a:ext cx="22476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dirty="0">
                  <a:ea typeface="Wandohope" panose="02030603000000000000" pitchFamily="18" charset="-128"/>
                </a:rPr>
                <a:t>Transparenz</a:t>
              </a:r>
            </a:p>
          </p:txBody>
        </p:sp>
      </p:grpSp>
      <p:grpSp>
        <p:nvGrpSpPr>
          <p:cNvPr id="56" name="Gruppieren 55">
            <a:extLst>
              <a:ext uri="{FF2B5EF4-FFF2-40B4-BE49-F238E27FC236}">
                <a16:creationId xmlns:a16="http://schemas.microsoft.com/office/drawing/2014/main" id="{3B415E14-EB5E-2137-102C-7E180C81AADB}"/>
              </a:ext>
            </a:extLst>
          </p:cNvPr>
          <p:cNvGrpSpPr/>
          <p:nvPr/>
        </p:nvGrpSpPr>
        <p:grpSpPr>
          <a:xfrm>
            <a:off x="4848549" y="1187050"/>
            <a:ext cx="2494902" cy="1269854"/>
            <a:chOff x="487288" y="2965115"/>
            <a:chExt cx="2494902" cy="1269854"/>
          </a:xfrm>
        </p:grpSpPr>
        <p:sp>
          <p:nvSpPr>
            <p:cNvPr id="42" name="Wolke 41">
              <a:extLst>
                <a:ext uri="{FF2B5EF4-FFF2-40B4-BE49-F238E27FC236}">
                  <a16:creationId xmlns:a16="http://schemas.microsoft.com/office/drawing/2014/main" id="{B5855343-EA78-C881-2D35-333678AD28B1}"/>
                </a:ext>
              </a:extLst>
            </p:cNvPr>
            <p:cNvSpPr/>
            <p:nvPr/>
          </p:nvSpPr>
          <p:spPr>
            <a:xfrm>
              <a:off x="487288" y="2965115"/>
              <a:ext cx="2494902" cy="1269854"/>
            </a:xfrm>
            <a:prstGeom prst="cloud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43" name="Ellipse 42">
              <a:extLst>
                <a:ext uri="{FF2B5EF4-FFF2-40B4-BE49-F238E27FC236}">
                  <a16:creationId xmlns:a16="http://schemas.microsoft.com/office/drawing/2014/main" id="{F0187130-4C36-C66A-5919-1DEB35145C08}"/>
                </a:ext>
              </a:extLst>
            </p:cNvPr>
            <p:cNvSpPr/>
            <p:nvPr/>
          </p:nvSpPr>
          <p:spPr>
            <a:xfrm rot="1680838">
              <a:off x="2144586" y="3548325"/>
              <a:ext cx="493506" cy="1784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44" name="Textfeld 43">
              <a:extLst>
                <a:ext uri="{FF2B5EF4-FFF2-40B4-BE49-F238E27FC236}">
                  <a16:creationId xmlns:a16="http://schemas.microsoft.com/office/drawing/2014/main" id="{49AE938D-209C-4CCC-177C-01A5576D2D13}"/>
                </a:ext>
              </a:extLst>
            </p:cNvPr>
            <p:cNvSpPr txBox="1"/>
            <p:nvPr/>
          </p:nvSpPr>
          <p:spPr>
            <a:xfrm>
              <a:off x="570541" y="3317625"/>
              <a:ext cx="23491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dirty="0">
                  <a:ea typeface="Wandohope" panose="02030603000000000000" pitchFamily="18" charset="-128"/>
                </a:rPr>
                <a:t>Relevanz</a:t>
              </a:r>
            </a:p>
          </p:txBody>
        </p:sp>
      </p:grpSp>
      <p:grpSp>
        <p:nvGrpSpPr>
          <p:cNvPr id="53" name="Gruppieren 52">
            <a:extLst>
              <a:ext uri="{FF2B5EF4-FFF2-40B4-BE49-F238E27FC236}">
                <a16:creationId xmlns:a16="http://schemas.microsoft.com/office/drawing/2014/main" id="{15B05134-3AAF-2F51-9619-226664AF5541}"/>
              </a:ext>
            </a:extLst>
          </p:cNvPr>
          <p:cNvGrpSpPr/>
          <p:nvPr/>
        </p:nvGrpSpPr>
        <p:grpSpPr>
          <a:xfrm>
            <a:off x="703670" y="4630987"/>
            <a:ext cx="3011877" cy="1137206"/>
            <a:chOff x="9381962" y="2959284"/>
            <a:chExt cx="3011877" cy="1137206"/>
          </a:xfrm>
        </p:grpSpPr>
        <p:grpSp>
          <p:nvGrpSpPr>
            <p:cNvPr id="52" name="Gruppieren 51">
              <a:extLst>
                <a:ext uri="{FF2B5EF4-FFF2-40B4-BE49-F238E27FC236}">
                  <a16:creationId xmlns:a16="http://schemas.microsoft.com/office/drawing/2014/main" id="{7F7E38E4-8E2D-6750-A39D-B6F0CD9745D8}"/>
                </a:ext>
              </a:extLst>
            </p:cNvPr>
            <p:cNvGrpSpPr/>
            <p:nvPr/>
          </p:nvGrpSpPr>
          <p:grpSpPr>
            <a:xfrm>
              <a:off x="9779272" y="2959284"/>
              <a:ext cx="2217258" cy="1137206"/>
              <a:chOff x="8021426" y="4162762"/>
              <a:chExt cx="3377682" cy="1003747"/>
            </a:xfrm>
          </p:grpSpPr>
          <p:sp>
            <p:nvSpPr>
              <p:cNvPr id="32" name="Wolke 31">
                <a:extLst>
                  <a:ext uri="{FF2B5EF4-FFF2-40B4-BE49-F238E27FC236}">
                    <a16:creationId xmlns:a16="http://schemas.microsoft.com/office/drawing/2014/main" id="{2D18804B-AB16-BB39-B1CC-4FB96AD072AD}"/>
                  </a:ext>
                </a:extLst>
              </p:cNvPr>
              <p:cNvSpPr/>
              <p:nvPr/>
            </p:nvSpPr>
            <p:spPr>
              <a:xfrm>
                <a:off x="8021426" y="4162762"/>
                <a:ext cx="3377682" cy="1003747"/>
              </a:xfrm>
              <a:prstGeom prst="cloud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Ellipse 44">
                <a:extLst>
                  <a:ext uri="{FF2B5EF4-FFF2-40B4-BE49-F238E27FC236}">
                    <a16:creationId xmlns:a16="http://schemas.microsoft.com/office/drawing/2014/main" id="{C0B27B3D-E1D7-95C3-043F-A4CCBB6244E9}"/>
                  </a:ext>
                </a:extLst>
              </p:cNvPr>
              <p:cNvSpPr/>
              <p:nvPr/>
            </p:nvSpPr>
            <p:spPr>
              <a:xfrm rot="1350046">
                <a:off x="10590606" y="4517526"/>
                <a:ext cx="422752" cy="3260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6" name="Textfeld 45">
              <a:extLst>
                <a:ext uri="{FF2B5EF4-FFF2-40B4-BE49-F238E27FC236}">
                  <a16:creationId xmlns:a16="http://schemas.microsoft.com/office/drawing/2014/main" id="{E8A9374D-A32D-BB2A-76F9-8E9FE3E785FB}"/>
                </a:ext>
              </a:extLst>
            </p:cNvPr>
            <p:cNvSpPr txBox="1"/>
            <p:nvPr/>
          </p:nvSpPr>
          <p:spPr>
            <a:xfrm>
              <a:off x="9381962" y="3260033"/>
              <a:ext cx="30118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dirty="0">
                  <a:ea typeface="Wandohope" panose="02030603000000000000" pitchFamily="18" charset="-128"/>
                </a:rPr>
                <a:t>Ethik</a:t>
              </a:r>
            </a:p>
          </p:txBody>
        </p:sp>
      </p:grpSp>
      <p:grpSp>
        <p:nvGrpSpPr>
          <p:cNvPr id="57" name="Gruppieren 56">
            <a:extLst>
              <a:ext uri="{FF2B5EF4-FFF2-40B4-BE49-F238E27FC236}">
                <a16:creationId xmlns:a16="http://schemas.microsoft.com/office/drawing/2014/main" id="{F8CD10FC-4ECB-CAFD-21A5-56C1EFEBDD8C}"/>
              </a:ext>
            </a:extLst>
          </p:cNvPr>
          <p:cNvGrpSpPr/>
          <p:nvPr/>
        </p:nvGrpSpPr>
        <p:grpSpPr>
          <a:xfrm>
            <a:off x="8448077" y="1718894"/>
            <a:ext cx="2419808" cy="1255541"/>
            <a:chOff x="1247562" y="4588170"/>
            <a:chExt cx="2419808" cy="1255541"/>
          </a:xfrm>
        </p:grpSpPr>
        <p:sp>
          <p:nvSpPr>
            <p:cNvPr id="33" name="Wolke 32">
              <a:extLst>
                <a:ext uri="{FF2B5EF4-FFF2-40B4-BE49-F238E27FC236}">
                  <a16:creationId xmlns:a16="http://schemas.microsoft.com/office/drawing/2014/main" id="{181C1278-13DC-A9A1-0B40-FB9C6432DA09}"/>
                </a:ext>
              </a:extLst>
            </p:cNvPr>
            <p:cNvSpPr/>
            <p:nvPr/>
          </p:nvSpPr>
          <p:spPr>
            <a:xfrm>
              <a:off x="1247562" y="4588170"/>
              <a:ext cx="2419808" cy="1255541"/>
            </a:xfrm>
            <a:prstGeom prst="cloud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47" name="Ellipse 46">
              <a:extLst>
                <a:ext uri="{FF2B5EF4-FFF2-40B4-BE49-F238E27FC236}">
                  <a16:creationId xmlns:a16="http://schemas.microsoft.com/office/drawing/2014/main" id="{D469003B-3E86-5654-6736-794D2E50EC2F}"/>
                </a:ext>
              </a:extLst>
            </p:cNvPr>
            <p:cNvSpPr/>
            <p:nvPr/>
          </p:nvSpPr>
          <p:spPr>
            <a:xfrm rot="1350046">
              <a:off x="2970897" y="5073015"/>
              <a:ext cx="422752" cy="3260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48" name="Textfeld 47">
              <a:extLst>
                <a:ext uri="{FF2B5EF4-FFF2-40B4-BE49-F238E27FC236}">
                  <a16:creationId xmlns:a16="http://schemas.microsoft.com/office/drawing/2014/main" id="{8F12397F-7FDD-BADD-7DB0-DB99539CD533}"/>
                </a:ext>
              </a:extLst>
            </p:cNvPr>
            <p:cNvSpPr txBox="1"/>
            <p:nvPr/>
          </p:nvSpPr>
          <p:spPr>
            <a:xfrm>
              <a:off x="1380415" y="4934530"/>
              <a:ext cx="221042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dirty="0">
                  <a:ea typeface="Wandohope" panose="02030603000000000000" pitchFamily="18" charset="-128"/>
                </a:rPr>
                <a:t>Effizienz</a:t>
              </a:r>
            </a:p>
          </p:txBody>
        </p:sp>
      </p:grpSp>
      <p:sp>
        <p:nvSpPr>
          <p:cNvPr id="50" name="Ellipse 49">
            <a:extLst>
              <a:ext uri="{FF2B5EF4-FFF2-40B4-BE49-F238E27FC236}">
                <a16:creationId xmlns:a16="http://schemas.microsoft.com/office/drawing/2014/main" id="{C3976006-20B0-DDC3-526F-899FF653061C}"/>
              </a:ext>
            </a:extLst>
          </p:cNvPr>
          <p:cNvSpPr/>
          <p:nvPr/>
        </p:nvSpPr>
        <p:spPr>
          <a:xfrm rot="19623648">
            <a:off x="7012400" y="3390282"/>
            <a:ext cx="1049481" cy="862830"/>
          </a:xfrm>
          <a:prstGeom prst="ellipse">
            <a:avLst/>
          </a:prstGeom>
          <a:solidFill>
            <a:srgbClr val="DCEA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1" name="Textfeld 50">
            <a:extLst>
              <a:ext uri="{FF2B5EF4-FFF2-40B4-BE49-F238E27FC236}">
                <a16:creationId xmlns:a16="http://schemas.microsoft.com/office/drawing/2014/main" id="{8F4744E5-EB62-9CD9-2B0F-472D0D290FA5}"/>
              </a:ext>
            </a:extLst>
          </p:cNvPr>
          <p:cNvSpPr txBox="1"/>
          <p:nvPr/>
        </p:nvSpPr>
        <p:spPr>
          <a:xfrm>
            <a:off x="4202009" y="3252928"/>
            <a:ext cx="3751245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700" dirty="0"/>
              <a:t>Merkmale guter Forschung</a:t>
            </a:r>
          </a:p>
        </p:txBody>
      </p:sp>
    </p:spTree>
    <p:extLst>
      <p:ext uri="{BB962C8B-B14F-4D97-AF65-F5344CB8AC3E}">
        <p14:creationId xmlns:p14="http://schemas.microsoft.com/office/powerpoint/2010/main" val="15906333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069D30-E458-D18F-E360-C5171F2F9C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DD9AFD95-DB03-F4E6-15A6-EDE33B6D70BB}"/>
              </a:ext>
            </a:extLst>
          </p:cNvPr>
          <p:cNvSpPr/>
          <p:nvPr/>
        </p:nvSpPr>
        <p:spPr>
          <a:xfrm>
            <a:off x="0" y="0"/>
            <a:ext cx="12192000" cy="948676"/>
          </a:xfrm>
          <a:prstGeom prst="rect">
            <a:avLst/>
          </a:prstGeom>
          <a:solidFill>
            <a:srgbClr val="373B8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190494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965FFD05-E489-A965-6029-2DD88BFD4AFA}"/>
              </a:ext>
            </a:extLst>
          </p:cNvPr>
          <p:cNvSpPr txBox="1"/>
          <p:nvPr/>
        </p:nvSpPr>
        <p:spPr>
          <a:xfrm>
            <a:off x="367884" y="210906"/>
            <a:ext cx="116286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chemeClr val="bg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Was ist </a:t>
            </a:r>
            <a:r>
              <a:rPr lang="de-DE" sz="3600" b="1" dirty="0">
                <a:solidFill>
                  <a:schemeClr val="bg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gute</a:t>
            </a:r>
            <a:r>
              <a:rPr lang="de-DE" sz="3600" dirty="0">
                <a:solidFill>
                  <a:schemeClr val="bg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 Forschung?</a:t>
            </a:r>
          </a:p>
        </p:txBody>
      </p:sp>
      <p:pic>
        <p:nvPicPr>
          <p:cNvPr id="10" name="Grafik 9" descr="Ein Bild, das Text, Schrift, Grafiken, Kalligrafie enthält.">
            <a:extLst>
              <a:ext uri="{FF2B5EF4-FFF2-40B4-BE49-F238E27FC236}">
                <a16:creationId xmlns:a16="http://schemas.microsoft.com/office/drawing/2014/main" id="{AEF92B16-CA14-40FF-9EA1-2A9B88E969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cxnSp>
        <p:nvCxnSpPr>
          <p:cNvPr id="2" name="Gerader Verbinder 1">
            <a:extLst>
              <a:ext uri="{FF2B5EF4-FFF2-40B4-BE49-F238E27FC236}">
                <a16:creationId xmlns:a16="http://schemas.microsoft.com/office/drawing/2014/main" id="{39317452-88B4-3BEE-3387-9BEEB468E84F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373B8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Wolke 28">
            <a:extLst>
              <a:ext uri="{FF2B5EF4-FFF2-40B4-BE49-F238E27FC236}">
                <a16:creationId xmlns:a16="http://schemas.microsoft.com/office/drawing/2014/main" id="{1C40B408-4933-BC1E-13A0-4E1763FA53BC}"/>
              </a:ext>
            </a:extLst>
          </p:cNvPr>
          <p:cNvSpPr/>
          <p:nvPr/>
        </p:nvSpPr>
        <p:spPr>
          <a:xfrm>
            <a:off x="3743351" y="2722245"/>
            <a:ext cx="4568954" cy="2293082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600" dirty="0">
              <a:solidFill>
                <a:schemeClr val="tx1"/>
              </a:solidFill>
              <a:ea typeface="Wandohope" panose="02030603000000000000" pitchFamily="18" charset="-128"/>
              <a:cs typeface="Dreaming Outloud Pro" panose="03050502040302030504" pitchFamily="66" charset="0"/>
            </a:endParaRPr>
          </a:p>
        </p:txBody>
      </p:sp>
      <p:sp>
        <p:nvSpPr>
          <p:cNvPr id="30" name="Wolke 29">
            <a:extLst>
              <a:ext uri="{FF2B5EF4-FFF2-40B4-BE49-F238E27FC236}">
                <a16:creationId xmlns:a16="http://schemas.microsoft.com/office/drawing/2014/main" id="{7B4F3845-D336-2300-3B9E-D8C03621AC77}"/>
              </a:ext>
            </a:extLst>
          </p:cNvPr>
          <p:cNvSpPr/>
          <p:nvPr/>
        </p:nvSpPr>
        <p:spPr>
          <a:xfrm>
            <a:off x="4443013" y="5159273"/>
            <a:ext cx="587190" cy="503300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1" name="Wolke 30">
            <a:extLst>
              <a:ext uri="{FF2B5EF4-FFF2-40B4-BE49-F238E27FC236}">
                <a16:creationId xmlns:a16="http://schemas.microsoft.com/office/drawing/2014/main" id="{6A85479B-3B42-5153-EB2D-B40CED003DDC}"/>
              </a:ext>
            </a:extLst>
          </p:cNvPr>
          <p:cNvSpPr/>
          <p:nvPr/>
        </p:nvSpPr>
        <p:spPr>
          <a:xfrm>
            <a:off x="4126291" y="5746703"/>
            <a:ext cx="316722" cy="271474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grpSp>
        <p:nvGrpSpPr>
          <p:cNvPr id="55" name="Gruppieren 54">
            <a:extLst>
              <a:ext uri="{FF2B5EF4-FFF2-40B4-BE49-F238E27FC236}">
                <a16:creationId xmlns:a16="http://schemas.microsoft.com/office/drawing/2014/main" id="{F5052AB7-E26E-7A4C-D885-D7B9C2454606}"/>
              </a:ext>
            </a:extLst>
          </p:cNvPr>
          <p:cNvGrpSpPr/>
          <p:nvPr/>
        </p:nvGrpSpPr>
        <p:grpSpPr>
          <a:xfrm>
            <a:off x="975053" y="1821977"/>
            <a:ext cx="2641087" cy="1308360"/>
            <a:chOff x="8842538" y="1170650"/>
            <a:chExt cx="2641087" cy="1308360"/>
          </a:xfrm>
        </p:grpSpPr>
        <p:sp>
          <p:nvSpPr>
            <p:cNvPr id="35" name="Wolke 34">
              <a:extLst>
                <a:ext uri="{FF2B5EF4-FFF2-40B4-BE49-F238E27FC236}">
                  <a16:creationId xmlns:a16="http://schemas.microsoft.com/office/drawing/2014/main" id="{5FE01A4B-0B5A-E9FA-B8FC-85BE5F021A72}"/>
                </a:ext>
              </a:extLst>
            </p:cNvPr>
            <p:cNvSpPr/>
            <p:nvPr/>
          </p:nvSpPr>
          <p:spPr>
            <a:xfrm>
              <a:off x="8842538" y="1170650"/>
              <a:ext cx="2641087" cy="1308360"/>
            </a:xfrm>
            <a:prstGeom prst="cloud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36" name="Textfeld 35">
              <a:extLst>
                <a:ext uri="{FF2B5EF4-FFF2-40B4-BE49-F238E27FC236}">
                  <a16:creationId xmlns:a16="http://schemas.microsoft.com/office/drawing/2014/main" id="{0385A60B-B07A-2859-6112-3C486F1D5913}"/>
                </a:ext>
              </a:extLst>
            </p:cNvPr>
            <p:cNvSpPr txBox="1"/>
            <p:nvPr/>
          </p:nvSpPr>
          <p:spPr>
            <a:xfrm>
              <a:off x="8936946" y="1545408"/>
              <a:ext cx="23491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b="1" dirty="0">
                  <a:ea typeface="Wandohope" panose="02030603000000000000" pitchFamily="18" charset="-128"/>
                </a:rPr>
                <a:t>Qualität</a:t>
              </a:r>
            </a:p>
          </p:txBody>
        </p:sp>
      </p:grpSp>
      <p:grpSp>
        <p:nvGrpSpPr>
          <p:cNvPr id="54" name="Gruppieren 53">
            <a:extLst>
              <a:ext uri="{FF2B5EF4-FFF2-40B4-BE49-F238E27FC236}">
                <a16:creationId xmlns:a16="http://schemas.microsoft.com/office/drawing/2014/main" id="{C761AE7E-CA0D-965B-548E-DDA08A769C8D}"/>
              </a:ext>
            </a:extLst>
          </p:cNvPr>
          <p:cNvGrpSpPr/>
          <p:nvPr/>
        </p:nvGrpSpPr>
        <p:grpSpPr>
          <a:xfrm>
            <a:off x="8038404" y="4462005"/>
            <a:ext cx="3011877" cy="1308360"/>
            <a:chOff x="7782072" y="4376926"/>
            <a:chExt cx="3011877" cy="1308360"/>
          </a:xfrm>
        </p:grpSpPr>
        <p:sp>
          <p:nvSpPr>
            <p:cNvPr id="34" name="Wolke 33">
              <a:extLst>
                <a:ext uri="{FF2B5EF4-FFF2-40B4-BE49-F238E27FC236}">
                  <a16:creationId xmlns:a16="http://schemas.microsoft.com/office/drawing/2014/main" id="{3994E71C-B8A7-0C7E-CDA2-811B974189E6}"/>
                </a:ext>
              </a:extLst>
            </p:cNvPr>
            <p:cNvSpPr/>
            <p:nvPr/>
          </p:nvSpPr>
          <p:spPr>
            <a:xfrm>
              <a:off x="7782072" y="4376926"/>
              <a:ext cx="3011877" cy="1308360"/>
            </a:xfrm>
            <a:prstGeom prst="cloud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37" name="Ellipse 36">
              <a:extLst>
                <a:ext uri="{FF2B5EF4-FFF2-40B4-BE49-F238E27FC236}">
                  <a16:creationId xmlns:a16="http://schemas.microsoft.com/office/drawing/2014/main" id="{FC873948-3F2B-ACB3-3338-5A42140BDDF2}"/>
                </a:ext>
              </a:extLst>
            </p:cNvPr>
            <p:cNvSpPr/>
            <p:nvPr/>
          </p:nvSpPr>
          <p:spPr>
            <a:xfrm>
              <a:off x="8842538" y="4590740"/>
              <a:ext cx="1641359" cy="8425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38" name="Textfeld 37">
              <a:extLst>
                <a:ext uri="{FF2B5EF4-FFF2-40B4-BE49-F238E27FC236}">
                  <a16:creationId xmlns:a16="http://schemas.microsoft.com/office/drawing/2014/main" id="{1551E5D5-3AFF-B453-B3EE-3106FEAA16F8}"/>
                </a:ext>
              </a:extLst>
            </p:cNvPr>
            <p:cNvSpPr txBox="1"/>
            <p:nvPr/>
          </p:nvSpPr>
          <p:spPr>
            <a:xfrm>
              <a:off x="8194709" y="4739445"/>
              <a:ext cx="22476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dirty="0">
                  <a:ea typeface="Wandohope" panose="02030603000000000000" pitchFamily="18" charset="-128"/>
                </a:rPr>
                <a:t>Transparenz</a:t>
              </a:r>
            </a:p>
          </p:txBody>
        </p:sp>
      </p:grpSp>
      <p:grpSp>
        <p:nvGrpSpPr>
          <p:cNvPr id="56" name="Gruppieren 55">
            <a:extLst>
              <a:ext uri="{FF2B5EF4-FFF2-40B4-BE49-F238E27FC236}">
                <a16:creationId xmlns:a16="http://schemas.microsoft.com/office/drawing/2014/main" id="{71303180-B71D-3975-6E09-B3CC6DC7C04C}"/>
              </a:ext>
            </a:extLst>
          </p:cNvPr>
          <p:cNvGrpSpPr/>
          <p:nvPr/>
        </p:nvGrpSpPr>
        <p:grpSpPr>
          <a:xfrm>
            <a:off x="4848549" y="1187050"/>
            <a:ext cx="2494902" cy="1269854"/>
            <a:chOff x="487288" y="2965115"/>
            <a:chExt cx="2494902" cy="1269854"/>
          </a:xfrm>
        </p:grpSpPr>
        <p:sp>
          <p:nvSpPr>
            <p:cNvPr id="42" name="Wolke 41">
              <a:extLst>
                <a:ext uri="{FF2B5EF4-FFF2-40B4-BE49-F238E27FC236}">
                  <a16:creationId xmlns:a16="http://schemas.microsoft.com/office/drawing/2014/main" id="{421E1F26-DBA3-F3B5-F1BF-29AD654CE54C}"/>
                </a:ext>
              </a:extLst>
            </p:cNvPr>
            <p:cNvSpPr/>
            <p:nvPr/>
          </p:nvSpPr>
          <p:spPr>
            <a:xfrm>
              <a:off x="487288" y="2965115"/>
              <a:ext cx="2494902" cy="1269854"/>
            </a:xfrm>
            <a:prstGeom prst="cloud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43" name="Ellipse 42">
              <a:extLst>
                <a:ext uri="{FF2B5EF4-FFF2-40B4-BE49-F238E27FC236}">
                  <a16:creationId xmlns:a16="http://schemas.microsoft.com/office/drawing/2014/main" id="{91BEF8FC-5B34-6601-838A-97C3C9753B30}"/>
                </a:ext>
              </a:extLst>
            </p:cNvPr>
            <p:cNvSpPr/>
            <p:nvPr/>
          </p:nvSpPr>
          <p:spPr>
            <a:xfrm rot="1680838">
              <a:off x="2144586" y="3548325"/>
              <a:ext cx="493506" cy="1784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44" name="Textfeld 43">
              <a:extLst>
                <a:ext uri="{FF2B5EF4-FFF2-40B4-BE49-F238E27FC236}">
                  <a16:creationId xmlns:a16="http://schemas.microsoft.com/office/drawing/2014/main" id="{2665032D-95FE-B535-3AC3-A3BA95F6F926}"/>
                </a:ext>
              </a:extLst>
            </p:cNvPr>
            <p:cNvSpPr txBox="1"/>
            <p:nvPr/>
          </p:nvSpPr>
          <p:spPr>
            <a:xfrm>
              <a:off x="570541" y="3317625"/>
              <a:ext cx="23491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b="1" dirty="0">
                  <a:ea typeface="Wandohope" panose="02030603000000000000" pitchFamily="18" charset="-128"/>
                </a:rPr>
                <a:t>Relevanz</a:t>
              </a:r>
            </a:p>
          </p:txBody>
        </p:sp>
      </p:grpSp>
      <p:grpSp>
        <p:nvGrpSpPr>
          <p:cNvPr id="53" name="Gruppieren 52">
            <a:extLst>
              <a:ext uri="{FF2B5EF4-FFF2-40B4-BE49-F238E27FC236}">
                <a16:creationId xmlns:a16="http://schemas.microsoft.com/office/drawing/2014/main" id="{EC6F3E14-E113-E50C-1494-755270FA2FCE}"/>
              </a:ext>
            </a:extLst>
          </p:cNvPr>
          <p:cNvGrpSpPr/>
          <p:nvPr/>
        </p:nvGrpSpPr>
        <p:grpSpPr>
          <a:xfrm>
            <a:off x="703670" y="4630987"/>
            <a:ext cx="3011877" cy="1137206"/>
            <a:chOff x="9381962" y="2959284"/>
            <a:chExt cx="3011877" cy="1137206"/>
          </a:xfrm>
        </p:grpSpPr>
        <p:grpSp>
          <p:nvGrpSpPr>
            <p:cNvPr id="52" name="Gruppieren 51">
              <a:extLst>
                <a:ext uri="{FF2B5EF4-FFF2-40B4-BE49-F238E27FC236}">
                  <a16:creationId xmlns:a16="http://schemas.microsoft.com/office/drawing/2014/main" id="{9C8591FE-067E-D7DB-FC98-79595972F14A}"/>
                </a:ext>
              </a:extLst>
            </p:cNvPr>
            <p:cNvGrpSpPr/>
            <p:nvPr/>
          </p:nvGrpSpPr>
          <p:grpSpPr>
            <a:xfrm>
              <a:off x="9779272" y="2959284"/>
              <a:ext cx="2217258" cy="1137206"/>
              <a:chOff x="8021426" y="4162762"/>
              <a:chExt cx="3377682" cy="1003747"/>
            </a:xfrm>
          </p:grpSpPr>
          <p:sp>
            <p:nvSpPr>
              <p:cNvPr id="32" name="Wolke 31">
                <a:extLst>
                  <a:ext uri="{FF2B5EF4-FFF2-40B4-BE49-F238E27FC236}">
                    <a16:creationId xmlns:a16="http://schemas.microsoft.com/office/drawing/2014/main" id="{DC11CDF4-65FF-E3FB-CFCF-7B450FAD099D}"/>
                  </a:ext>
                </a:extLst>
              </p:cNvPr>
              <p:cNvSpPr/>
              <p:nvPr/>
            </p:nvSpPr>
            <p:spPr>
              <a:xfrm>
                <a:off x="8021426" y="4162762"/>
                <a:ext cx="3377682" cy="1003747"/>
              </a:xfrm>
              <a:prstGeom prst="cloud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Ellipse 44">
                <a:extLst>
                  <a:ext uri="{FF2B5EF4-FFF2-40B4-BE49-F238E27FC236}">
                    <a16:creationId xmlns:a16="http://schemas.microsoft.com/office/drawing/2014/main" id="{F7A36625-6978-5179-E31A-EF16320E533B}"/>
                  </a:ext>
                </a:extLst>
              </p:cNvPr>
              <p:cNvSpPr/>
              <p:nvPr/>
            </p:nvSpPr>
            <p:spPr>
              <a:xfrm rot="1350046">
                <a:off x="10590606" y="4517526"/>
                <a:ext cx="422752" cy="3260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6" name="Textfeld 45">
              <a:extLst>
                <a:ext uri="{FF2B5EF4-FFF2-40B4-BE49-F238E27FC236}">
                  <a16:creationId xmlns:a16="http://schemas.microsoft.com/office/drawing/2014/main" id="{D1930631-C5BE-4022-4B82-05FCDC369205}"/>
                </a:ext>
              </a:extLst>
            </p:cNvPr>
            <p:cNvSpPr txBox="1"/>
            <p:nvPr/>
          </p:nvSpPr>
          <p:spPr>
            <a:xfrm>
              <a:off x="9381962" y="3260033"/>
              <a:ext cx="30118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dirty="0">
                  <a:ea typeface="Wandohope" panose="02030603000000000000" pitchFamily="18" charset="-128"/>
                </a:rPr>
                <a:t>Ethik</a:t>
              </a:r>
            </a:p>
          </p:txBody>
        </p:sp>
      </p:grpSp>
      <p:grpSp>
        <p:nvGrpSpPr>
          <p:cNvPr id="57" name="Gruppieren 56">
            <a:extLst>
              <a:ext uri="{FF2B5EF4-FFF2-40B4-BE49-F238E27FC236}">
                <a16:creationId xmlns:a16="http://schemas.microsoft.com/office/drawing/2014/main" id="{8B169706-F2D0-1562-135E-B0BA1FFFF6BE}"/>
              </a:ext>
            </a:extLst>
          </p:cNvPr>
          <p:cNvGrpSpPr/>
          <p:nvPr/>
        </p:nvGrpSpPr>
        <p:grpSpPr>
          <a:xfrm>
            <a:off x="8448077" y="1718894"/>
            <a:ext cx="2419808" cy="1255541"/>
            <a:chOff x="1247562" y="4588170"/>
            <a:chExt cx="2419808" cy="1255541"/>
          </a:xfrm>
        </p:grpSpPr>
        <p:sp>
          <p:nvSpPr>
            <p:cNvPr id="33" name="Wolke 32">
              <a:extLst>
                <a:ext uri="{FF2B5EF4-FFF2-40B4-BE49-F238E27FC236}">
                  <a16:creationId xmlns:a16="http://schemas.microsoft.com/office/drawing/2014/main" id="{F59DD06D-28F6-BEF8-315D-7EBABF23BCEA}"/>
                </a:ext>
              </a:extLst>
            </p:cNvPr>
            <p:cNvSpPr/>
            <p:nvPr/>
          </p:nvSpPr>
          <p:spPr>
            <a:xfrm>
              <a:off x="1247562" y="4588170"/>
              <a:ext cx="2419808" cy="1255541"/>
            </a:xfrm>
            <a:prstGeom prst="cloud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47" name="Ellipse 46">
              <a:extLst>
                <a:ext uri="{FF2B5EF4-FFF2-40B4-BE49-F238E27FC236}">
                  <a16:creationId xmlns:a16="http://schemas.microsoft.com/office/drawing/2014/main" id="{19979DDE-BF64-4B88-B747-4CE9D65DA55E}"/>
                </a:ext>
              </a:extLst>
            </p:cNvPr>
            <p:cNvSpPr/>
            <p:nvPr/>
          </p:nvSpPr>
          <p:spPr>
            <a:xfrm rot="1350046">
              <a:off x="2970897" y="5073015"/>
              <a:ext cx="422752" cy="3260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48" name="Textfeld 47">
              <a:extLst>
                <a:ext uri="{FF2B5EF4-FFF2-40B4-BE49-F238E27FC236}">
                  <a16:creationId xmlns:a16="http://schemas.microsoft.com/office/drawing/2014/main" id="{85B88087-5241-7E76-098C-9B53A98469D6}"/>
                </a:ext>
              </a:extLst>
            </p:cNvPr>
            <p:cNvSpPr txBox="1"/>
            <p:nvPr/>
          </p:nvSpPr>
          <p:spPr>
            <a:xfrm>
              <a:off x="1380415" y="4934530"/>
              <a:ext cx="221042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b="1" dirty="0">
                  <a:ea typeface="Wandohope" panose="02030603000000000000" pitchFamily="18" charset="-128"/>
                </a:rPr>
                <a:t>Effizienz</a:t>
              </a:r>
            </a:p>
          </p:txBody>
        </p:sp>
      </p:grpSp>
      <p:sp>
        <p:nvSpPr>
          <p:cNvPr id="50" name="Ellipse 49">
            <a:extLst>
              <a:ext uri="{FF2B5EF4-FFF2-40B4-BE49-F238E27FC236}">
                <a16:creationId xmlns:a16="http://schemas.microsoft.com/office/drawing/2014/main" id="{3633209F-93A4-8485-9129-1DC19BE9AE57}"/>
              </a:ext>
            </a:extLst>
          </p:cNvPr>
          <p:cNvSpPr/>
          <p:nvPr/>
        </p:nvSpPr>
        <p:spPr>
          <a:xfrm rot="19623648">
            <a:off x="7012400" y="3390282"/>
            <a:ext cx="1049481" cy="862830"/>
          </a:xfrm>
          <a:prstGeom prst="ellipse">
            <a:avLst/>
          </a:prstGeom>
          <a:solidFill>
            <a:srgbClr val="DCEA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1" name="Textfeld 50">
            <a:extLst>
              <a:ext uri="{FF2B5EF4-FFF2-40B4-BE49-F238E27FC236}">
                <a16:creationId xmlns:a16="http://schemas.microsoft.com/office/drawing/2014/main" id="{985712B1-E96A-1211-E7A3-C0629886EE09}"/>
              </a:ext>
            </a:extLst>
          </p:cNvPr>
          <p:cNvSpPr txBox="1"/>
          <p:nvPr/>
        </p:nvSpPr>
        <p:spPr>
          <a:xfrm>
            <a:off x="4202009" y="3252928"/>
            <a:ext cx="3751245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700" dirty="0"/>
              <a:t>Merkmale guter Forschung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91A37B04-1434-4414-4CD7-6D3547A1E648}"/>
              </a:ext>
            </a:extLst>
          </p:cNvPr>
          <p:cNvSpPr/>
          <p:nvPr/>
        </p:nvSpPr>
        <p:spPr>
          <a:xfrm>
            <a:off x="367884" y="4301836"/>
            <a:ext cx="3375467" cy="1716336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24EC2663-C37E-2B9D-1440-C4ED37EF807C}"/>
              </a:ext>
            </a:extLst>
          </p:cNvPr>
          <p:cNvSpPr/>
          <p:nvPr/>
        </p:nvSpPr>
        <p:spPr>
          <a:xfrm>
            <a:off x="7953253" y="4416084"/>
            <a:ext cx="3883671" cy="1555436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993735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987165-325D-52A5-7773-B355559D53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Cartoon, Design enthält.">
            <a:extLst>
              <a:ext uri="{FF2B5EF4-FFF2-40B4-BE49-F238E27FC236}">
                <a16:creationId xmlns:a16="http://schemas.microsoft.com/office/drawing/2014/main" id="{E70C2446-360A-5D40-5B35-76691224F0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pic>
        <p:nvPicPr>
          <p:cNvPr id="21" name="Grafik 20" descr="Ein Bild, das Text, Schrift, Cartoon, Design enthält.">
            <a:extLst>
              <a:ext uri="{FF2B5EF4-FFF2-40B4-BE49-F238E27FC236}">
                <a16:creationId xmlns:a16="http://schemas.microsoft.com/office/drawing/2014/main" id="{339A180A-FFA4-968D-7AB6-9D8BB865D9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1068143"/>
            <a:ext cx="12192000" cy="5222930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56404DDD-36D2-428F-DBED-343121F260AD}"/>
              </a:ext>
            </a:extLst>
          </p:cNvPr>
          <p:cNvSpPr txBox="1"/>
          <p:nvPr/>
        </p:nvSpPr>
        <p:spPr>
          <a:xfrm>
            <a:off x="253926" y="1402632"/>
            <a:ext cx="116841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1500" dirty="0">
                <a:solidFill>
                  <a:srgbClr val="373B8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Kritik an Tierversuchen</a:t>
            </a:r>
            <a:endParaRPr lang="de-DE" sz="9600" dirty="0">
              <a:solidFill>
                <a:srgbClr val="373B81"/>
              </a:solidFill>
              <a:latin typeface="+mj-lt"/>
              <a:ea typeface="Wandohope" panose="020B0503020000020004" pitchFamily="18" charset="-128"/>
              <a:cs typeface="Dreaming Outloud Pro" panose="020F0502020204030204" pitchFamily="66" charset="0"/>
            </a:endParaRPr>
          </a:p>
        </p:txBody>
      </p:sp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6450E48F-A89D-3AA8-AA72-CEDB0264DDA4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373B8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Grafik 3" descr="Ein Bild, das Text, Schrift, Grafiken, Kalligrafie enthält.">
            <a:extLst>
              <a:ext uri="{FF2B5EF4-FFF2-40B4-BE49-F238E27FC236}">
                <a16:creationId xmlns:a16="http://schemas.microsoft.com/office/drawing/2014/main" id="{BAB8F7CE-A74F-1F98-100C-07A4D72AD5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8180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BD1224-AB57-D672-A0DC-9E1F99FC98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DF1A46FA-BD89-570E-90FB-1A31B96F32DE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373B8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hteck 7">
            <a:extLst>
              <a:ext uri="{FF2B5EF4-FFF2-40B4-BE49-F238E27FC236}">
                <a16:creationId xmlns:a16="http://schemas.microsoft.com/office/drawing/2014/main" id="{1F8A722E-BFEB-9FDD-0003-A2633D8C2357}"/>
              </a:ext>
            </a:extLst>
          </p:cNvPr>
          <p:cNvSpPr/>
          <p:nvPr/>
        </p:nvSpPr>
        <p:spPr>
          <a:xfrm>
            <a:off x="0" y="0"/>
            <a:ext cx="12192000" cy="948676"/>
          </a:xfrm>
          <a:prstGeom prst="rect">
            <a:avLst/>
          </a:prstGeom>
          <a:solidFill>
            <a:srgbClr val="373B8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190494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6F6246BE-F885-940E-2F16-3D4B0089CF7F}"/>
              </a:ext>
            </a:extLst>
          </p:cNvPr>
          <p:cNvSpPr txBox="1"/>
          <p:nvPr/>
        </p:nvSpPr>
        <p:spPr>
          <a:xfrm>
            <a:off x="367884" y="210906"/>
            <a:ext cx="116286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chemeClr val="bg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Fehlende Übertragbarkeit</a:t>
            </a:r>
          </a:p>
        </p:txBody>
      </p:sp>
      <p:pic>
        <p:nvPicPr>
          <p:cNvPr id="10" name="Grafik 9" descr="Ein Bild, das Text, Schrift, Grafiken, Kalligrafie enthält.">
            <a:extLst>
              <a:ext uri="{FF2B5EF4-FFF2-40B4-BE49-F238E27FC236}">
                <a16:creationId xmlns:a16="http://schemas.microsoft.com/office/drawing/2014/main" id="{A1962448-B533-1A81-2629-FFB003C0DE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grpSp>
        <p:nvGrpSpPr>
          <p:cNvPr id="164" name="Gruppieren 163">
            <a:extLst>
              <a:ext uri="{FF2B5EF4-FFF2-40B4-BE49-F238E27FC236}">
                <a16:creationId xmlns:a16="http://schemas.microsoft.com/office/drawing/2014/main" id="{A9AE74FD-7FFA-0B17-6745-3A6EFBB411C9}"/>
              </a:ext>
            </a:extLst>
          </p:cNvPr>
          <p:cNvGrpSpPr/>
          <p:nvPr/>
        </p:nvGrpSpPr>
        <p:grpSpPr>
          <a:xfrm>
            <a:off x="651057" y="1719642"/>
            <a:ext cx="3348060" cy="3990963"/>
            <a:chOff x="350864" y="1408504"/>
            <a:chExt cx="3348060" cy="3990963"/>
          </a:xfrm>
        </p:grpSpPr>
        <p:grpSp>
          <p:nvGrpSpPr>
            <p:cNvPr id="53" name="Gruppieren 52">
              <a:extLst>
                <a:ext uri="{FF2B5EF4-FFF2-40B4-BE49-F238E27FC236}">
                  <a16:creationId xmlns:a16="http://schemas.microsoft.com/office/drawing/2014/main" id="{BD12EB56-C7B4-2C3B-701D-1CDFB87BC2FC}"/>
                </a:ext>
              </a:extLst>
            </p:cNvPr>
            <p:cNvGrpSpPr/>
            <p:nvPr/>
          </p:nvGrpSpPr>
          <p:grpSpPr>
            <a:xfrm>
              <a:off x="1635143" y="2011170"/>
              <a:ext cx="617899" cy="1630175"/>
              <a:chOff x="1485900" y="2416650"/>
              <a:chExt cx="617899" cy="1983900"/>
            </a:xfrm>
          </p:grpSpPr>
          <p:sp>
            <p:nvSpPr>
              <p:cNvPr id="46" name="Freihandform: Form 45">
                <a:extLst>
                  <a:ext uri="{FF2B5EF4-FFF2-40B4-BE49-F238E27FC236}">
                    <a16:creationId xmlns:a16="http://schemas.microsoft.com/office/drawing/2014/main" id="{3A73A39D-A7E2-A4C2-9547-7763DB53786A}"/>
                  </a:ext>
                </a:extLst>
              </p:cNvPr>
              <p:cNvSpPr/>
              <p:nvPr/>
            </p:nvSpPr>
            <p:spPr>
              <a:xfrm>
                <a:off x="1485900" y="2419352"/>
                <a:ext cx="588433" cy="1981198"/>
              </a:xfrm>
              <a:custGeom>
                <a:avLst/>
                <a:gdLst>
                  <a:gd name="connsiteX0" fmla="*/ 0 w 588433"/>
                  <a:gd name="connsiteY0" fmla="*/ 0 h 2466975"/>
                  <a:gd name="connsiteX1" fmla="*/ 28575 w 588433"/>
                  <a:gd name="connsiteY1" fmla="*/ 304800 h 2466975"/>
                  <a:gd name="connsiteX2" fmla="*/ 171450 w 588433"/>
                  <a:gd name="connsiteY2" fmla="*/ 561975 h 2466975"/>
                  <a:gd name="connsiteX3" fmla="*/ 381000 w 588433"/>
                  <a:gd name="connsiteY3" fmla="*/ 790575 h 2466975"/>
                  <a:gd name="connsiteX4" fmla="*/ 561975 w 588433"/>
                  <a:gd name="connsiteY4" fmla="*/ 1114425 h 2466975"/>
                  <a:gd name="connsiteX5" fmla="*/ 571500 w 588433"/>
                  <a:gd name="connsiteY5" fmla="*/ 1438275 h 2466975"/>
                  <a:gd name="connsiteX6" fmla="*/ 409575 w 588433"/>
                  <a:gd name="connsiteY6" fmla="*/ 1676400 h 2466975"/>
                  <a:gd name="connsiteX7" fmla="*/ 228600 w 588433"/>
                  <a:gd name="connsiteY7" fmla="*/ 1866900 h 2466975"/>
                  <a:gd name="connsiteX8" fmla="*/ 85725 w 588433"/>
                  <a:gd name="connsiteY8" fmla="*/ 2152650 h 2466975"/>
                  <a:gd name="connsiteX9" fmla="*/ 28575 w 588433"/>
                  <a:gd name="connsiteY9" fmla="*/ 2466975 h 2466975"/>
                  <a:gd name="connsiteX10" fmla="*/ 28575 w 588433"/>
                  <a:gd name="connsiteY10" fmla="*/ 2466975 h 2466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88433" h="2466975">
                    <a:moveTo>
                      <a:pt x="0" y="0"/>
                    </a:moveTo>
                    <a:cubicBezTo>
                      <a:pt x="0" y="105569"/>
                      <a:pt x="0" y="211138"/>
                      <a:pt x="28575" y="304800"/>
                    </a:cubicBezTo>
                    <a:cubicBezTo>
                      <a:pt x="57150" y="398463"/>
                      <a:pt x="112713" y="481013"/>
                      <a:pt x="171450" y="561975"/>
                    </a:cubicBezTo>
                    <a:cubicBezTo>
                      <a:pt x="230188" y="642938"/>
                      <a:pt x="315913" y="698500"/>
                      <a:pt x="381000" y="790575"/>
                    </a:cubicBezTo>
                    <a:cubicBezTo>
                      <a:pt x="446087" y="882650"/>
                      <a:pt x="530225" y="1006475"/>
                      <a:pt x="561975" y="1114425"/>
                    </a:cubicBezTo>
                    <a:cubicBezTo>
                      <a:pt x="593725" y="1222375"/>
                      <a:pt x="596900" y="1344613"/>
                      <a:pt x="571500" y="1438275"/>
                    </a:cubicBezTo>
                    <a:cubicBezTo>
                      <a:pt x="546100" y="1531937"/>
                      <a:pt x="466725" y="1604963"/>
                      <a:pt x="409575" y="1676400"/>
                    </a:cubicBezTo>
                    <a:cubicBezTo>
                      <a:pt x="352425" y="1747837"/>
                      <a:pt x="282575" y="1787525"/>
                      <a:pt x="228600" y="1866900"/>
                    </a:cubicBezTo>
                    <a:cubicBezTo>
                      <a:pt x="174625" y="1946275"/>
                      <a:pt x="119062" y="2052638"/>
                      <a:pt x="85725" y="2152650"/>
                    </a:cubicBezTo>
                    <a:cubicBezTo>
                      <a:pt x="52388" y="2252662"/>
                      <a:pt x="28575" y="2466975"/>
                      <a:pt x="28575" y="2466975"/>
                    </a:cubicBezTo>
                    <a:lnTo>
                      <a:pt x="28575" y="2466975"/>
                    </a:lnTo>
                  </a:path>
                </a:pathLst>
              </a:custGeom>
              <a:noFill/>
              <a:ln w="123825" cap="rnd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588433"/>
                          <a:gd name="connsiteY0" fmla="*/ 0 h 2466975"/>
                          <a:gd name="connsiteX1" fmla="*/ 28575 w 588433"/>
                          <a:gd name="connsiteY1" fmla="*/ 304800 h 2466975"/>
                          <a:gd name="connsiteX2" fmla="*/ 171450 w 588433"/>
                          <a:gd name="connsiteY2" fmla="*/ 561975 h 2466975"/>
                          <a:gd name="connsiteX3" fmla="*/ 381000 w 588433"/>
                          <a:gd name="connsiteY3" fmla="*/ 790575 h 2466975"/>
                          <a:gd name="connsiteX4" fmla="*/ 561975 w 588433"/>
                          <a:gd name="connsiteY4" fmla="*/ 1114425 h 2466975"/>
                          <a:gd name="connsiteX5" fmla="*/ 571500 w 588433"/>
                          <a:gd name="connsiteY5" fmla="*/ 1438275 h 2466975"/>
                          <a:gd name="connsiteX6" fmla="*/ 409575 w 588433"/>
                          <a:gd name="connsiteY6" fmla="*/ 1676400 h 2466975"/>
                          <a:gd name="connsiteX7" fmla="*/ 228600 w 588433"/>
                          <a:gd name="connsiteY7" fmla="*/ 1866900 h 2466975"/>
                          <a:gd name="connsiteX8" fmla="*/ 85725 w 588433"/>
                          <a:gd name="connsiteY8" fmla="*/ 2152650 h 2466975"/>
                          <a:gd name="connsiteX9" fmla="*/ 28575 w 588433"/>
                          <a:gd name="connsiteY9" fmla="*/ 2466975 h 2466975"/>
                          <a:gd name="connsiteX10" fmla="*/ 28575 w 588433"/>
                          <a:gd name="connsiteY10" fmla="*/ 2466975 h 246697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588433" h="2466975" extrusionOk="0">
                            <a:moveTo>
                              <a:pt x="0" y="0"/>
                            </a:moveTo>
                            <a:cubicBezTo>
                              <a:pt x="-10394" y="99158"/>
                              <a:pt x="-27026" y="221281"/>
                              <a:pt x="28575" y="304800"/>
                            </a:cubicBezTo>
                            <a:cubicBezTo>
                              <a:pt x="78432" y="402943"/>
                              <a:pt x="104711" y="481267"/>
                              <a:pt x="171450" y="561975"/>
                            </a:cubicBezTo>
                            <a:cubicBezTo>
                              <a:pt x="224639" y="648357"/>
                              <a:pt x="311462" y="723102"/>
                              <a:pt x="381000" y="790575"/>
                            </a:cubicBezTo>
                            <a:cubicBezTo>
                              <a:pt x="438971" y="878757"/>
                              <a:pt x="549047" y="1015468"/>
                              <a:pt x="561975" y="1114425"/>
                            </a:cubicBezTo>
                            <a:cubicBezTo>
                              <a:pt x="620619" y="1225565"/>
                              <a:pt x="601744" y="1334645"/>
                              <a:pt x="571500" y="1438275"/>
                            </a:cubicBezTo>
                            <a:cubicBezTo>
                              <a:pt x="521588" y="1528183"/>
                              <a:pt x="461578" y="1609809"/>
                              <a:pt x="409575" y="1676400"/>
                            </a:cubicBezTo>
                            <a:cubicBezTo>
                              <a:pt x="349969" y="1724412"/>
                              <a:pt x="273359" y="1800333"/>
                              <a:pt x="228600" y="1866900"/>
                            </a:cubicBezTo>
                            <a:cubicBezTo>
                              <a:pt x="178129" y="1948236"/>
                              <a:pt x="131791" y="2055698"/>
                              <a:pt x="85725" y="2152650"/>
                            </a:cubicBezTo>
                            <a:cubicBezTo>
                              <a:pt x="52387" y="2252662"/>
                              <a:pt x="28576" y="2466976"/>
                              <a:pt x="28575" y="2466975"/>
                            </a:cubicBezTo>
                            <a:lnTo>
                              <a:pt x="28575" y="2466975"/>
                            </a:lnTo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7" name="Freihandform: Form 46">
                <a:extLst>
                  <a:ext uri="{FF2B5EF4-FFF2-40B4-BE49-F238E27FC236}">
                    <a16:creationId xmlns:a16="http://schemas.microsoft.com/office/drawing/2014/main" id="{386968AC-93EF-8A0F-0E29-0B2E71B9589A}"/>
                  </a:ext>
                </a:extLst>
              </p:cNvPr>
              <p:cNvSpPr/>
              <p:nvPr/>
            </p:nvSpPr>
            <p:spPr>
              <a:xfrm flipH="1">
                <a:off x="1515366" y="2416650"/>
                <a:ext cx="588433" cy="1981198"/>
              </a:xfrm>
              <a:custGeom>
                <a:avLst/>
                <a:gdLst>
                  <a:gd name="connsiteX0" fmla="*/ 0 w 588433"/>
                  <a:gd name="connsiteY0" fmla="*/ 0 h 2466975"/>
                  <a:gd name="connsiteX1" fmla="*/ 28575 w 588433"/>
                  <a:gd name="connsiteY1" fmla="*/ 304800 h 2466975"/>
                  <a:gd name="connsiteX2" fmla="*/ 171450 w 588433"/>
                  <a:gd name="connsiteY2" fmla="*/ 561975 h 2466975"/>
                  <a:gd name="connsiteX3" fmla="*/ 381000 w 588433"/>
                  <a:gd name="connsiteY3" fmla="*/ 790575 h 2466975"/>
                  <a:gd name="connsiteX4" fmla="*/ 561975 w 588433"/>
                  <a:gd name="connsiteY4" fmla="*/ 1114425 h 2466975"/>
                  <a:gd name="connsiteX5" fmla="*/ 571500 w 588433"/>
                  <a:gd name="connsiteY5" fmla="*/ 1438275 h 2466975"/>
                  <a:gd name="connsiteX6" fmla="*/ 409575 w 588433"/>
                  <a:gd name="connsiteY6" fmla="*/ 1676400 h 2466975"/>
                  <a:gd name="connsiteX7" fmla="*/ 228600 w 588433"/>
                  <a:gd name="connsiteY7" fmla="*/ 1866900 h 2466975"/>
                  <a:gd name="connsiteX8" fmla="*/ 85725 w 588433"/>
                  <a:gd name="connsiteY8" fmla="*/ 2152650 h 2466975"/>
                  <a:gd name="connsiteX9" fmla="*/ 28575 w 588433"/>
                  <a:gd name="connsiteY9" fmla="*/ 2466975 h 2466975"/>
                  <a:gd name="connsiteX10" fmla="*/ 28575 w 588433"/>
                  <a:gd name="connsiteY10" fmla="*/ 2466975 h 2466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88433" h="2466975">
                    <a:moveTo>
                      <a:pt x="0" y="0"/>
                    </a:moveTo>
                    <a:cubicBezTo>
                      <a:pt x="0" y="105569"/>
                      <a:pt x="0" y="211138"/>
                      <a:pt x="28575" y="304800"/>
                    </a:cubicBezTo>
                    <a:cubicBezTo>
                      <a:pt x="57150" y="398463"/>
                      <a:pt x="112713" y="481013"/>
                      <a:pt x="171450" y="561975"/>
                    </a:cubicBezTo>
                    <a:cubicBezTo>
                      <a:pt x="230188" y="642938"/>
                      <a:pt x="315913" y="698500"/>
                      <a:pt x="381000" y="790575"/>
                    </a:cubicBezTo>
                    <a:cubicBezTo>
                      <a:pt x="446087" y="882650"/>
                      <a:pt x="530225" y="1006475"/>
                      <a:pt x="561975" y="1114425"/>
                    </a:cubicBezTo>
                    <a:cubicBezTo>
                      <a:pt x="593725" y="1222375"/>
                      <a:pt x="596900" y="1344613"/>
                      <a:pt x="571500" y="1438275"/>
                    </a:cubicBezTo>
                    <a:cubicBezTo>
                      <a:pt x="546100" y="1531937"/>
                      <a:pt x="466725" y="1604963"/>
                      <a:pt x="409575" y="1676400"/>
                    </a:cubicBezTo>
                    <a:cubicBezTo>
                      <a:pt x="352425" y="1747837"/>
                      <a:pt x="282575" y="1787525"/>
                      <a:pt x="228600" y="1866900"/>
                    </a:cubicBezTo>
                    <a:cubicBezTo>
                      <a:pt x="174625" y="1946275"/>
                      <a:pt x="119062" y="2052638"/>
                      <a:pt x="85725" y="2152650"/>
                    </a:cubicBezTo>
                    <a:cubicBezTo>
                      <a:pt x="52388" y="2252662"/>
                      <a:pt x="28575" y="2466975"/>
                      <a:pt x="28575" y="2466975"/>
                    </a:cubicBezTo>
                    <a:lnTo>
                      <a:pt x="28575" y="2466975"/>
                    </a:lnTo>
                  </a:path>
                </a:pathLst>
              </a:custGeom>
              <a:noFill/>
              <a:ln w="123825" cap="rnd">
                <a:solidFill>
                  <a:schemeClr val="tx1"/>
                </a:solidFill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588433"/>
                          <a:gd name="connsiteY0" fmla="*/ 0 h 2466975"/>
                          <a:gd name="connsiteX1" fmla="*/ 28575 w 588433"/>
                          <a:gd name="connsiteY1" fmla="*/ 304800 h 2466975"/>
                          <a:gd name="connsiteX2" fmla="*/ 171450 w 588433"/>
                          <a:gd name="connsiteY2" fmla="*/ 561975 h 2466975"/>
                          <a:gd name="connsiteX3" fmla="*/ 381000 w 588433"/>
                          <a:gd name="connsiteY3" fmla="*/ 790575 h 2466975"/>
                          <a:gd name="connsiteX4" fmla="*/ 561975 w 588433"/>
                          <a:gd name="connsiteY4" fmla="*/ 1114425 h 2466975"/>
                          <a:gd name="connsiteX5" fmla="*/ 571500 w 588433"/>
                          <a:gd name="connsiteY5" fmla="*/ 1438275 h 2466975"/>
                          <a:gd name="connsiteX6" fmla="*/ 409575 w 588433"/>
                          <a:gd name="connsiteY6" fmla="*/ 1676400 h 2466975"/>
                          <a:gd name="connsiteX7" fmla="*/ 228600 w 588433"/>
                          <a:gd name="connsiteY7" fmla="*/ 1866900 h 2466975"/>
                          <a:gd name="connsiteX8" fmla="*/ 85725 w 588433"/>
                          <a:gd name="connsiteY8" fmla="*/ 2152650 h 2466975"/>
                          <a:gd name="connsiteX9" fmla="*/ 28575 w 588433"/>
                          <a:gd name="connsiteY9" fmla="*/ 2466975 h 2466975"/>
                          <a:gd name="connsiteX10" fmla="*/ 28575 w 588433"/>
                          <a:gd name="connsiteY10" fmla="*/ 2466975 h 246697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588433" h="2466975" extrusionOk="0">
                            <a:moveTo>
                              <a:pt x="0" y="0"/>
                            </a:moveTo>
                            <a:cubicBezTo>
                              <a:pt x="-10394" y="99158"/>
                              <a:pt x="-27026" y="221281"/>
                              <a:pt x="28575" y="304800"/>
                            </a:cubicBezTo>
                            <a:cubicBezTo>
                              <a:pt x="78432" y="402943"/>
                              <a:pt x="104711" y="481267"/>
                              <a:pt x="171450" y="561975"/>
                            </a:cubicBezTo>
                            <a:cubicBezTo>
                              <a:pt x="224639" y="648357"/>
                              <a:pt x="311462" y="723102"/>
                              <a:pt x="381000" y="790575"/>
                            </a:cubicBezTo>
                            <a:cubicBezTo>
                              <a:pt x="438971" y="878757"/>
                              <a:pt x="549047" y="1015468"/>
                              <a:pt x="561975" y="1114425"/>
                            </a:cubicBezTo>
                            <a:cubicBezTo>
                              <a:pt x="620619" y="1225565"/>
                              <a:pt x="601744" y="1334645"/>
                              <a:pt x="571500" y="1438275"/>
                            </a:cubicBezTo>
                            <a:cubicBezTo>
                              <a:pt x="521588" y="1528183"/>
                              <a:pt x="461578" y="1609809"/>
                              <a:pt x="409575" y="1676400"/>
                            </a:cubicBezTo>
                            <a:cubicBezTo>
                              <a:pt x="349969" y="1724412"/>
                              <a:pt x="273359" y="1800333"/>
                              <a:pt x="228600" y="1866900"/>
                            </a:cubicBezTo>
                            <a:cubicBezTo>
                              <a:pt x="178129" y="1948236"/>
                              <a:pt x="131791" y="2055698"/>
                              <a:pt x="85725" y="2152650"/>
                            </a:cubicBezTo>
                            <a:cubicBezTo>
                              <a:pt x="52387" y="2252662"/>
                              <a:pt x="28576" y="2466976"/>
                              <a:pt x="28575" y="2466975"/>
                            </a:cubicBezTo>
                            <a:lnTo>
                              <a:pt x="28575" y="2466975"/>
                            </a:lnTo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49" name="Gerader Verbinder 48">
                <a:extLst>
                  <a:ext uri="{FF2B5EF4-FFF2-40B4-BE49-F238E27FC236}">
                    <a16:creationId xmlns:a16="http://schemas.microsoft.com/office/drawing/2014/main" id="{8AEE241A-04FB-E4B6-A0EC-88E6D8A9B7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41824" y="3283056"/>
                <a:ext cx="506051" cy="2702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r Verbinder 49">
                <a:extLst>
                  <a:ext uri="{FF2B5EF4-FFF2-40B4-BE49-F238E27FC236}">
                    <a16:creationId xmlns:a16="http://schemas.microsoft.com/office/drawing/2014/main" id="{6ABAAE9A-897C-0F84-4792-1E064F5FAA38}"/>
                  </a:ext>
                </a:extLst>
              </p:cNvPr>
              <p:cNvCxnSpPr/>
              <p:nvPr/>
            </p:nvCxnSpPr>
            <p:spPr>
              <a:xfrm>
                <a:off x="1527090" y="3569541"/>
                <a:ext cx="506051" cy="2702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Gerader Verbinder 50">
                <a:extLst>
                  <a:ext uri="{FF2B5EF4-FFF2-40B4-BE49-F238E27FC236}">
                    <a16:creationId xmlns:a16="http://schemas.microsoft.com/office/drawing/2014/main" id="{3F4F41D7-7629-CB4E-E9DD-49DB245CA67B}"/>
                  </a:ext>
                </a:extLst>
              </p:cNvPr>
              <p:cNvCxnSpPr/>
              <p:nvPr/>
            </p:nvCxnSpPr>
            <p:spPr>
              <a:xfrm>
                <a:off x="1530100" y="2636380"/>
                <a:ext cx="506051" cy="2702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Gerader Verbinder 51">
                <a:extLst>
                  <a:ext uri="{FF2B5EF4-FFF2-40B4-BE49-F238E27FC236}">
                    <a16:creationId xmlns:a16="http://schemas.microsoft.com/office/drawing/2014/main" id="{C04951C2-7871-452F-5677-5642FCDCC3E7}"/>
                  </a:ext>
                </a:extLst>
              </p:cNvPr>
              <p:cNvCxnSpPr/>
              <p:nvPr/>
            </p:nvCxnSpPr>
            <p:spPr>
              <a:xfrm>
                <a:off x="1588783" y="4225742"/>
                <a:ext cx="506051" cy="2702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6" name="Textfeld 155">
              <a:extLst>
                <a:ext uri="{FF2B5EF4-FFF2-40B4-BE49-F238E27FC236}">
                  <a16:creationId xmlns:a16="http://schemas.microsoft.com/office/drawing/2014/main" id="{9E85F602-2A1B-C43E-ACA9-6738D0B4F9A7}"/>
                </a:ext>
              </a:extLst>
            </p:cNvPr>
            <p:cNvSpPr txBox="1"/>
            <p:nvPr/>
          </p:nvSpPr>
          <p:spPr>
            <a:xfrm>
              <a:off x="371757" y="4085442"/>
              <a:ext cx="325755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/>
                <a:t>Starke biologische Unterschiede</a:t>
              </a:r>
            </a:p>
          </p:txBody>
        </p:sp>
        <p:sp>
          <p:nvSpPr>
            <p:cNvPr id="161" name="Rechteck 160">
              <a:extLst>
                <a:ext uri="{FF2B5EF4-FFF2-40B4-BE49-F238E27FC236}">
                  <a16:creationId xmlns:a16="http://schemas.microsoft.com/office/drawing/2014/main" id="{E370787D-24A8-4E7E-5003-7E899D420E17}"/>
                </a:ext>
              </a:extLst>
            </p:cNvPr>
            <p:cNvSpPr/>
            <p:nvPr/>
          </p:nvSpPr>
          <p:spPr>
            <a:xfrm>
              <a:off x="350864" y="1408504"/>
              <a:ext cx="3348060" cy="3990963"/>
            </a:xfrm>
            <a:prstGeom prst="rect">
              <a:avLst/>
            </a:prstGeom>
            <a:noFill/>
            <a:ln w="603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aphicFrame>
        <p:nvGraphicFramePr>
          <p:cNvPr id="2" name="Tabelle 1">
            <a:extLst>
              <a:ext uri="{FF2B5EF4-FFF2-40B4-BE49-F238E27FC236}">
                <a16:creationId xmlns:a16="http://schemas.microsoft.com/office/drawing/2014/main" id="{D598628A-195C-81F0-FFF4-9DF28F75012C}"/>
              </a:ext>
            </a:extLst>
          </p:cNvPr>
          <p:cNvGraphicFramePr>
            <a:graphicFrameLocks noGrp="1"/>
          </p:cNvGraphicFramePr>
          <p:nvPr/>
        </p:nvGraphicFramePr>
        <p:xfrm>
          <a:off x="4487099" y="2178016"/>
          <a:ext cx="3248366" cy="32034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48366">
                  <a:extLst>
                    <a:ext uri="{9D8B030D-6E8A-4147-A177-3AD203B41FA5}">
                      <a16:colId xmlns:a16="http://schemas.microsoft.com/office/drawing/2014/main" val="2984702674"/>
                    </a:ext>
                  </a:extLst>
                </a:gridCol>
              </a:tblGrid>
              <a:tr h="51020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de-DE" sz="2400" b="1" dirty="0">
                          <a:solidFill>
                            <a:schemeClr val="tx1"/>
                          </a:solidFill>
                        </a:rPr>
                        <a:t>Unterschiede worin?</a:t>
                      </a:r>
                    </a:p>
                  </a:txBody>
                  <a:tcPr marL="117739" marR="117739" marT="58869" marB="5886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1931558"/>
                  </a:ext>
                </a:extLst>
              </a:tr>
              <a:tr h="1370852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de-DE" sz="2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kumimoji="0" lang="de-DE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Körperbau</a:t>
                      </a: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kumimoji="0" lang="de-DE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Organfunktion</a:t>
                      </a: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kumimoji="0" lang="de-DE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Stoffwechsel</a:t>
                      </a: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kumimoji="0" lang="de-DE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Immunsystem</a:t>
                      </a: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kumimoji="0" lang="de-DE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Hormonsystem</a:t>
                      </a: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kumimoji="0" lang="de-DE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…</a:t>
                      </a:r>
                    </a:p>
                  </a:txBody>
                  <a:tcPr marL="117739" marR="117739" marT="58869" marB="5886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0664843"/>
                  </a:ext>
                </a:extLst>
              </a:tr>
            </a:tbl>
          </a:graphicData>
        </a:graphic>
      </p:graphicFrame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CD0F390E-E1E5-A20A-EEC8-DDC711AD683F}"/>
              </a:ext>
            </a:extLst>
          </p:cNvPr>
          <p:cNvGrpSpPr/>
          <p:nvPr/>
        </p:nvGrpSpPr>
        <p:grpSpPr>
          <a:xfrm>
            <a:off x="9987527" y="3269641"/>
            <a:ext cx="1143583" cy="726018"/>
            <a:chOff x="3168907" y="2238592"/>
            <a:chExt cx="1875064" cy="1190408"/>
          </a:xfrm>
        </p:grpSpPr>
        <p:grpSp>
          <p:nvGrpSpPr>
            <p:cNvPr id="5" name="Gruppieren 4">
              <a:extLst>
                <a:ext uri="{FF2B5EF4-FFF2-40B4-BE49-F238E27FC236}">
                  <a16:creationId xmlns:a16="http://schemas.microsoft.com/office/drawing/2014/main" id="{FA6727D0-C549-11DA-8592-9059A4BDC746}"/>
                </a:ext>
              </a:extLst>
            </p:cNvPr>
            <p:cNvGrpSpPr/>
            <p:nvPr/>
          </p:nvGrpSpPr>
          <p:grpSpPr>
            <a:xfrm>
              <a:off x="3168907" y="2238592"/>
              <a:ext cx="1875064" cy="996531"/>
              <a:chOff x="2348488" y="4111327"/>
              <a:chExt cx="1875064" cy="996531"/>
            </a:xfrm>
          </p:grpSpPr>
          <p:sp>
            <p:nvSpPr>
              <p:cNvPr id="11" name="Ellipse 10">
                <a:extLst>
                  <a:ext uri="{FF2B5EF4-FFF2-40B4-BE49-F238E27FC236}">
                    <a16:creationId xmlns:a16="http://schemas.microsoft.com/office/drawing/2014/main" id="{615FB88C-03E7-212A-5908-8AE635927FD6}"/>
                  </a:ext>
                </a:extLst>
              </p:cNvPr>
              <p:cNvSpPr/>
              <p:nvPr/>
            </p:nvSpPr>
            <p:spPr>
              <a:xfrm>
                <a:off x="3019540" y="4190172"/>
                <a:ext cx="1171093" cy="84855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C5EF0DFD-82D5-FBC1-221F-3BC8F2938940}"/>
                  </a:ext>
                </a:extLst>
              </p:cNvPr>
              <p:cNvSpPr/>
              <p:nvPr/>
            </p:nvSpPr>
            <p:spPr>
              <a:xfrm rot="21414539">
                <a:off x="2392094" y="4592247"/>
                <a:ext cx="1785937" cy="515611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D669AC06-05FC-7E85-4FD4-88F7E237ED36}"/>
                  </a:ext>
                </a:extLst>
              </p:cNvPr>
              <p:cNvSpPr/>
              <p:nvPr/>
            </p:nvSpPr>
            <p:spPr>
              <a:xfrm rot="20029960">
                <a:off x="2348488" y="4319959"/>
                <a:ext cx="1438835" cy="515611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" name="Ellipse 13">
                <a:extLst>
                  <a:ext uri="{FF2B5EF4-FFF2-40B4-BE49-F238E27FC236}">
                    <a16:creationId xmlns:a16="http://schemas.microsoft.com/office/drawing/2014/main" id="{9015CDD1-A9EC-971A-5A27-7FE4CC2DCAB3}"/>
                  </a:ext>
                </a:extLst>
              </p:cNvPr>
              <p:cNvSpPr/>
              <p:nvPr/>
            </p:nvSpPr>
            <p:spPr>
              <a:xfrm>
                <a:off x="3827281" y="4395988"/>
                <a:ext cx="396271" cy="515611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" name="Ellipse 14">
                <a:extLst>
                  <a:ext uri="{FF2B5EF4-FFF2-40B4-BE49-F238E27FC236}">
                    <a16:creationId xmlns:a16="http://schemas.microsoft.com/office/drawing/2014/main" id="{1DD776BC-53C4-6670-8D91-46092F5D0E50}"/>
                  </a:ext>
                </a:extLst>
              </p:cNvPr>
              <p:cNvSpPr/>
              <p:nvPr/>
            </p:nvSpPr>
            <p:spPr>
              <a:xfrm rot="19607607">
                <a:off x="2752352" y="4111327"/>
                <a:ext cx="435168" cy="452637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F69308AE-0389-FDF6-29FC-3A1074DAE77B}"/>
                </a:ext>
              </a:extLst>
            </p:cNvPr>
            <p:cNvSpPr/>
            <p:nvPr/>
          </p:nvSpPr>
          <p:spPr>
            <a:xfrm>
              <a:off x="3509072" y="2743517"/>
              <a:ext cx="110434" cy="16803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7" name="Verbinder: gekrümmt 6">
              <a:extLst>
                <a:ext uri="{FF2B5EF4-FFF2-40B4-BE49-F238E27FC236}">
                  <a16:creationId xmlns:a16="http://schemas.microsoft.com/office/drawing/2014/main" id="{2B0665B9-4931-57FB-5CE9-40BAB750BF8D}"/>
                </a:ext>
              </a:extLst>
            </p:cNvPr>
            <p:cNvCxnSpPr>
              <a:stCxn id="14" idx="6"/>
            </p:cNvCxnSpPr>
            <p:nvPr/>
          </p:nvCxnSpPr>
          <p:spPr>
            <a:xfrm flipH="1">
              <a:off x="4647700" y="2781059"/>
              <a:ext cx="396271" cy="647941"/>
            </a:xfrm>
            <a:prstGeom prst="curvedConnector4">
              <a:avLst>
                <a:gd name="adj1" fmla="val -57688"/>
                <a:gd name="adj2" fmla="val 69894"/>
              </a:avLst>
            </a:prstGeom>
            <a:ln w="82550" cap="rnd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6892A119-597A-42E0-846C-49D7996A0C4E}"/>
              </a:ext>
            </a:extLst>
          </p:cNvPr>
          <p:cNvGrpSpPr/>
          <p:nvPr/>
        </p:nvGrpSpPr>
        <p:grpSpPr>
          <a:xfrm>
            <a:off x="8332716" y="2804182"/>
            <a:ext cx="728054" cy="1163391"/>
            <a:chOff x="9160010" y="2225601"/>
            <a:chExt cx="658468" cy="1052196"/>
          </a:xfrm>
        </p:grpSpPr>
        <p:sp>
          <p:nvSpPr>
            <p:cNvPr id="22" name="Rechteck: obere Ecken abgerundet 21">
              <a:extLst>
                <a:ext uri="{FF2B5EF4-FFF2-40B4-BE49-F238E27FC236}">
                  <a16:creationId xmlns:a16="http://schemas.microsoft.com/office/drawing/2014/main" id="{BFFC340B-247E-559F-F5A4-730782CBC008}"/>
                </a:ext>
              </a:extLst>
            </p:cNvPr>
            <p:cNvSpPr/>
            <p:nvPr/>
          </p:nvSpPr>
          <p:spPr>
            <a:xfrm>
              <a:off x="9160010" y="2705206"/>
              <a:ext cx="658468" cy="572591"/>
            </a:xfrm>
            <a:prstGeom prst="round2SameRect">
              <a:avLst>
                <a:gd name="adj1" fmla="val 50000"/>
                <a:gd name="adj2" fmla="val 6654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Ellipse 22">
              <a:extLst>
                <a:ext uri="{FF2B5EF4-FFF2-40B4-BE49-F238E27FC236}">
                  <a16:creationId xmlns:a16="http://schemas.microsoft.com/office/drawing/2014/main" id="{419EE562-90F3-873C-E242-B7129FAA566D}"/>
                </a:ext>
              </a:extLst>
            </p:cNvPr>
            <p:cNvSpPr/>
            <p:nvPr/>
          </p:nvSpPr>
          <p:spPr>
            <a:xfrm>
              <a:off x="9196466" y="2225601"/>
              <a:ext cx="585557" cy="585557"/>
            </a:xfrm>
            <a:prstGeom prst="ellipse">
              <a:avLst/>
            </a:prstGeom>
            <a:solidFill>
              <a:schemeClr val="tx1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27" name="Gruppieren 26">
            <a:extLst>
              <a:ext uri="{FF2B5EF4-FFF2-40B4-BE49-F238E27FC236}">
                <a16:creationId xmlns:a16="http://schemas.microsoft.com/office/drawing/2014/main" id="{82682637-DC7A-0682-E624-B9A3E8095D60}"/>
              </a:ext>
            </a:extLst>
          </p:cNvPr>
          <p:cNvGrpSpPr/>
          <p:nvPr/>
        </p:nvGrpSpPr>
        <p:grpSpPr>
          <a:xfrm>
            <a:off x="7913999" y="4434761"/>
            <a:ext cx="3779396" cy="607739"/>
            <a:chOff x="7564582" y="5167380"/>
            <a:chExt cx="3779396" cy="607739"/>
          </a:xfrm>
        </p:grpSpPr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24606159-4029-B8E6-4480-024C4A9FF73E}"/>
                </a:ext>
              </a:extLst>
            </p:cNvPr>
            <p:cNvSpPr/>
            <p:nvPr/>
          </p:nvSpPr>
          <p:spPr>
            <a:xfrm>
              <a:off x="7564582" y="5167380"/>
              <a:ext cx="3779396" cy="607739"/>
            </a:xfrm>
            <a:prstGeom prst="rect">
              <a:avLst/>
            </a:prstGeom>
            <a:solidFill>
              <a:srgbClr val="DCEAF7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26" name="Textfeld 25">
              <a:extLst>
                <a:ext uri="{FF2B5EF4-FFF2-40B4-BE49-F238E27FC236}">
                  <a16:creationId xmlns:a16="http://schemas.microsoft.com/office/drawing/2014/main" id="{26E79343-95C4-5A79-7EF3-7EEDF7068EAF}"/>
                </a:ext>
              </a:extLst>
            </p:cNvPr>
            <p:cNvSpPr txBox="1"/>
            <p:nvPr/>
          </p:nvSpPr>
          <p:spPr>
            <a:xfrm>
              <a:off x="7599779" y="5251241"/>
              <a:ext cx="367248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de-DE" sz="2400" dirty="0">
                  <a:latin typeface="+mj-lt"/>
                  <a:sym typeface="Wingdings" panose="05000000000000000000" pitchFamily="2" charset="2"/>
                </a:rPr>
                <a:t>Der Mensch ist keine Maus!</a:t>
              </a:r>
              <a:endParaRPr lang="de-DE" sz="2400" dirty="0">
                <a:latin typeface="+mj-lt"/>
              </a:endParaRPr>
            </a:p>
          </p:txBody>
        </p:sp>
      </p:grp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CE6873FE-908B-B850-D75A-726A63D27289}"/>
              </a:ext>
            </a:extLst>
          </p:cNvPr>
          <p:cNvGrpSpPr/>
          <p:nvPr/>
        </p:nvGrpSpPr>
        <p:grpSpPr>
          <a:xfrm>
            <a:off x="9411384" y="3408393"/>
            <a:ext cx="375810" cy="389679"/>
            <a:chOff x="2619664" y="3180865"/>
            <a:chExt cx="695325" cy="720986"/>
          </a:xfrm>
        </p:grpSpPr>
        <p:cxnSp>
          <p:nvCxnSpPr>
            <p:cNvPr id="29" name="Gerader Verbinder 28">
              <a:extLst>
                <a:ext uri="{FF2B5EF4-FFF2-40B4-BE49-F238E27FC236}">
                  <a16:creationId xmlns:a16="http://schemas.microsoft.com/office/drawing/2014/main" id="{9038DCC7-C042-C678-2623-9349DBC80B5E}"/>
                </a:ext>
              </a:extLst>
            </p:cNvPr>
            <p:cNvCxnSpPr>
              <a:cxnSpLocks/>
            </p:cNvCxnSpPr>
            <p:nvPr/>
          </p:nvCxnSpPr>
          <p:spPr>
            <a:xfrm>
              <a:off x="2619664" y="3662020"/>
              <a:ext cx="695325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r Verbinder 29">
              <a:extLst>
                <a:ext uri="{FF2B5EF4-FFF2-40B4-BE49-F238E27FC236}">
                  <a16:creationId xmlns:a16="http://schemas.microsoft.com/office/drawing/2014/main" id="{C2A76868-8A6B-B18B-2397-C60F04863764}"/>
                </a:ext>
              </a:extLst>
            </p:cNvPr>
            <p:cNvCxnSpPr>
              <a:cxnSpLocks/>
            </p:cNvCxnSpPr>
            <p:nvPr/>
          </p:nvCxnSpPr>
          <p:spPr>
            <a:xfrm>
              <a:off x="2619664" y="3409265"/>
              <a:ext cx="695325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r Verbinder 30">
              <a:extLst>
                <a:ext uri="{FF2B5EF4-FFF2-40B4-BE49-F238E27FC236}">
                  <a16:creationId xmlns:a16="http://schemas.microsoft.com/office/drawing/2014/main" id="{ECE4F6D3-7062-52CC-740B-9AF28A009A4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61892" y="3180865"/>
              <a:ext cx="409400" cy="720986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763582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4DD3E2-254D-D825-5726-6C5F5CDD0E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99BBC790-BD93-55DD-6275-AD07F0793B19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373B8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hteck 7">
            <a:extLst>
              <a:ext uri="{FF2B5EF4-FFF2-40B4-BE49-F238E27FC236}">
                <a16:creationId xmlns:a16="http://schemas.microsoft.com/office/drawing/2014/main" id="{CC1F7F55-4A4E-A991-6117-8F7E13BC72C3}"/>
              </a:ext>
            </a:extLst>
          </p:cNvPr>
          <p:cNvSpPr/>
          <p:nvPr/>
        </p:nvSpPr>
        <p:spPr>
          <a:xfrm>
            <a:off x="0" y="0"/>
            <a:ext cx="12192000" cy="948676"/>
          </a:xfrm>
          <a:prstGeom prst="rect">
            <a:avLst/>
          </a:prstGeom>
          <a:solidFill>
            <a:srgbClr val="373B8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190494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4B0D2097-BFA9-2E9A-43E8-375DB2ED9460}"/>
              </a:ext>
            </a:extLst>
          </p:cNvPr>
          <p:cNvSpPr txBox="1"/>
          <p:nvPr/>
        </p:nvSpPr>
        <p:spPr>
          <a:xfrm>
            <a:off x="367884" y="210906"/>
            <a:ext cx="116286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chemeClr val="bg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Fehlende Übertragbarkeit</a:t>
            </a:r>
          </a:p>
        </p:txBody>
      </p:sp>
      <p:pic>
        <p:nvPicPr>
          <p:cNvPr id="10" name="Grafik 9" descr="Ein Bild, das Text, Schrift, Grafiken, Kalligrafie enthält.">
            <a:extLst>
              <a:ext uri="{FF2B5EF4-FFF2-40B4-BE49-F238E27FC236}">
                <a16:creationId xmlns:a16="http://schemas.microsoft.com/office/drawing/2014/main" id="{6DF28047-730D-A443-E75E-E6E96928BE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grpSp>
        <p:nvGrpSpPr>
          <p:cNvPr id="163" name="Gruppieren 162">
            <a:extLst>
              <a:ext uri="{FF2B5EF4-FFF2-40B4-BE49-F238E27FC236}">
                <a16:creationId xmlns:a16="http://schemas.microsoft.com/office/drawing/2014/main" id="{7B24069F-E5C6-C075-9D6D-C35BB58299E1}"/>
              </a:ext>
            </a:extLst>
          </p:cNvPr>
          <p:cNvGrpSpPr/>
          <p:nvPr/>
        </p:nvGrpSpPr>
        <p:grpSpPr>
          <a:xfrm>
            <a:off x="651057" y="1719642"/>
            <a:ext cx="3348060" cy="3990963"/>
            <a:chOff x="4235171" y="1450654"/>
            <a:chExt cx="3348060" cy="3990963"/>
          </a:xfrm>
        </p:grpSpPr>
        <p:grpSp>
          <p:nvGrpSpPr>
            <p:cNvPr id="96" name="Gruppieren 95">
              <a:extLst>
                <a:ext uri="{FF2B5EF4-FFF2-40B4-BE49-F238E27FC236}">
                  <a16:creationId xmlns:a16="http://schemas.microsoft.com/office/drawing/2014/main" id="{58804A63-99BF-3101-F2DB-869B17E71415}"/>
                </a:ext>
              </a:extLst>
            </p:cNvPr>
            <p:cNvGrpSpPr/>
            <p:nvPr/>
          </p:nvGrpSpPr>
          <p:grpSpPr>
            <a:xfrm>
              <a:off x="4839594" y="2049684"/>
              <a:ext cx="2023680" cy="1494591"/>
              <a:chOff x="4251716" y="1938474"/>
              <a:chExt cx="2023680" cy="1494591"/>
            </a:xfrm>
          </p:grpSpPr>
          <p:grpSp>
            <p:nvGrpSpPr>
              <p:cNvPr id="64" name="Gruppieren 63">
                <a:extLst>
                  <a:ext uri="{FF2B5EF4-FFF2-40B4-BE49-F238E27FC236}">
                    <a16:creationId xmlns:a16="http://schemas.microsoft.com/office/drawing/2014/main" id="{90A7E90B-A95C-0D2B-5745-02AA0495407B}"/>
                  </a:ext>
                </a:extLst>
              </p:cNvPr>
              <p:cNvGrpSpPr/>
              <p:nvPr/>
            </p:nvGrpSpPr>
            <p:grpSpPr>
              <a:xfrm>
                <a:off x="4251716" y="2480558"/>
                <a:ext cx="1500336" cy="952507"/>
                <a:chOff x="3168907" y="2238592"/>
                <a:chExt cx="1875064" cy="1190408"/>
              </a:xfrm>
            </p:grpSpPr>
            <p:grpSp>
              <p:nvGrpSpPr>
                <p:cNvPr id="60" name="Gruppieren 59">
                  <a:extLst>
                    <a:ext uri="{FF2B5EF4-FFF2-40B4-BE49-F238E27FC236}">
                      <a16:creationId xmlns:a16="http://schemas.microsoft.com/office/drawing/2014/main" id="{9113ABB8-9FD7-5D7C-6D62-AA38E8231469}"/>
                    </a:ext>
                  </a:extLst>
                </p:cNvPr>
                <p:cNvGrpSpPr/>
                <p:nvPr/>
              </p:nvGrpSpPr>
              <p:grpSpPr>
                <a:xfrm>
                  <a:off x="3168907" y="2238592"/>
                  <a:ext cx="1875064" cy="996531"/>
                  <a:chOff x="2348488" y="4111327"/>
                  <a:chExt cx="1875064" cy="996531"/>
                </a:xfrm>
              </p:grpSpPr>
              <p:sp>
                <p:nvSpPr>
                  <p:cNvPr id="55" name="Ellipse 54">
                    <a:extLst>
                      <a:ext uri="{FF2B5EF4-FFF2-40B4-BE49-F238E27FC236}">
                        <a16:creationId xmlns:a16="http://schemas.microsoft.com/office/drawing/2014/main" id="{F64BBCB5-157C-FA1B-FC33-25EE8C568F09}"/>
                      </a:ext>
                    </a:extLst>
                  </p:cNvPr>
                  <p:cNvSpPr/>
                  <p:nvPr/>
                </p:nvSpPr>
                <p:spPr>
                  <a:xfrm>
                    <a:off x="3019540" y="4190172"/>
                    <a:ext cx="1171093" cy="848553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56" name="Ellipse 55">
                    <a:extLst>
                      <a:ext uri="{FF2B5EF4-FFF2-40B4-BE49-F238E27FC236}">
                        <a16:creationId xmlns:a16="http://schemas.microsoft.com/office/drawing/2014/main" id="{7E3568CF-03DE-F264-9E66-9FB652D20987}"/>
                      </a:ext>
                    </a:extLst>
                  </p:cNvPr>
                  <p:cNvSpPr/>
                  <p:nvPr/>
                </p:nvSpPr>
                <p:spPr>
                  <a:xfrm rot="21414539">
                    <a:off x="2392094" y="4592247"/>
                    <a:ext cx="1785937" cy="515611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 dirty="0"/>
                  </a:p>
                </p:txBody>
              </p:sp>
              <p:sp>
                <p:nvSpPr>
                  <p:cNvPr id="57" name="Ellipse 56">
                    <a:extLst>
                      <a:ext uri="{FF2B5EF4-FFF2-40B4-BE49-F238E27FC236}">
                        <a16:creationId xmlns:a16="http://schemas.microsoft.com/office/drawing/2014/main" id="{5CEBC50E-9C05-36CB-0B32-7FEEE37D5B6D}"/>
                      </a:ext>
                    </a:extLst>
                  </p:cNvPr>
                  <p:cNvSpPr/>
                  <p:nvPr/>
                </p:nvSpPr>
                <p:spPr>
                  <a:xfrm rot="20029960">
                    <a:off x="2348488" y="4319959"/>
                    <a:ext cx="1438835" cy="515611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 dirty="0"/>
                  </a:p>
                </p:txBody>
              </p:sp>
              <p:sp>
                <p:nvSpPr>
                  <p:cNvPr id="58" name="Ellipse 57">
                    <a:extLst>
                      <a:ext uri="{FF2B5EF4-FFF2-40B4-BE49-F238E27FC236}">
                        <a16:creationId xmlns:a16="http://schemas.microsoft.com/office/drawing/2014/main" id="{22D6B642-6B21-F405-9166-FFF5780DFB4D}"/>
                      </a:ext>
                    </a:extLst>
                  </p:cNvPr>
                  <p:cNvSpPr/>
                  <p:nvPr/>
                </p:nvSpPr>
                <p:spPr>
                  <a:xfrm>
                    <a:off x="3827281" y="4395988"/>
                    <a:ext cx="396271" cy="515611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59" name="Ellipse 58">
                    <a:extLst>
                      <a:ext uri="{FF2B5EF4-FFF2-40B4-BE49-F238E27FC236}">
                        <a16:creationId xmlns:a16="http://schemas.microsoft.com/office/drawing/2014/main" id="{81F3F305-CCF9-81F6-51B5-0D66ADB4925D}"/>
                      </a:ext>
                    </a:extLst>
                  </p:cNvPr>
                  <p:cNvSpPr/>
                  <p:nvPr/>
                </p:nvSpPr>
                <p:spPr>
                  <a:xfrm rot="19607607">
                    <a:off x="2752352" y="4111327"/>
                    <a:ext cx="435168" cy="452637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 dirty="0"/>
                  </a:p>
                </p:txBody>
              </p:sp>
            </p:grpSp>
            <p:sp>
              <p:nvSpPr>
                <p:cNvPr id="61" name="Ellipse 60">
                  <a:extLst>
                    <a:ext uri="{FF2B5EF4-FFF2-40B4-BE49-F238E27FC236}">
                      <a16:creationId xmlns:a16="http://schemas.microsoft.com/office/drawing/2014/main" id="{D05B16B1-3EBA-7BC9-43AC-60384049EC10}"/>
                    </a:ext>
                  </a:extLst>
                </p:cNvPr>
                <p:cNvSpPr/>
                <p:nvPr/>
              </p:nvSpPr>
              <p:spPr>
                <a:xfrm>
                  <a:off x="3509072" y="2743517"/>
                  <a:ext cx="110434" cy="16803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cxnSp>
              <p:nvCxnSpPr>
                <p:cNvPr id="63" name="Verbinder: gekrümmt 62">
                  <a:extLst>
                    <a:ext uri="{FF2B5EF4-FFF2-40B4-BE49-F238E27FC236}">
                      <a16:creationId xmlns:a16="http://schemas.microsoft.com/office/drawing/2014/main" id="{56C36C66-F44F-8D20-CC77-471B254C5AA8}"/>
                    </a:ext>
                  </a:extLst>
                </p:cNvPr>
                <p:cNvCxnSpPr>
                  <a:cxnSpLocks/>
                  <a:stCxn id="58" idx="6"/>
                </p:cNvCxnSpPr>
                <p:nvPr/>
              </p:nvCxnSpPr>
              <p:spPr>
                <a:xfrm flipH="1">
                  <a:off x="4647700" y="2781059"/>
                  <a:ext cx="396271" cy="647941"/>
                </a:xfrm>
                <a:prstGeom prst="curvedConnector4">
                  <a:avLst>
                    <a:gd name="adj1" fmla="val -57688"/>
                    <a:gd name="adj2" fmla="val 69894"/>
                  </a:avLst>
                </a:prstGeom>
                <a:ln w="82550" cap="rnd"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7" name="Ellipse 66">
                <a:extLst>
                  <a:ext uri="{FF2B5EF4-FFF2-40B4-BE49-F238E27FC236}">
                    <a16:creationId xmlns:a16="http://schemas.microsoft.com/office/drawing/2014/main" id="{C47B41C7-BA00-429A-8F2D-D3F71BCAD011}"/>
                  </a:ext>
                </a:extLst>
              </p:cNvPr>
              <p:cNvSpPr/>
              <p:nvPr/>
            </p:nvSpPr>
            <p:spPr>
              <a:xfrm rot="19062366">
                <a:off x="5499970" y="2354810"/>
                <a:ext cx="262382" cy="46146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94" name="Gruppieren 93">
                <a:extLst>
                  <a:ext uri="{FF2B5EF4-FFF2-40B4-BE49-F238E27FC236}">
                    <a16:creationId xmlns:a16="http://schemas.microsoft.com/office/drawing/2014/main" id="{A973B4AB-98E8-FE25-61F5-A249EA19D627}"/>
                  </a:ext>
                </a:extLst>
              </p:cNvPr>
              <p:cNvGrpSpPr/>
              <p:nvPr/>
            </p:nvGrpSpPr>
            <p:grpSpPr>
              <a:xfrm rot="1468225">
                <a:off x="5480663" y="2116816"/>
                <a:ext cx="619387" cy="606887"/>
                <a:chOff x="4008628" y="4705877"/>
                <a:chExt cx="926332" cy="907637"/>
              </a:xfrm>
            </p:grpSpPr>
            <p:sp>
              <p:nvSpPr>
                <p:cNvPr id="69" name="Ellipse 68">
                  <a:extLst>
                    <a:ext uri="{FF2B5EF4-FFF2-40B4-BE49-F238E27FC236}">
                      <a16:creationId xmlns:a16="http://schemas.microsoft.com/office/drawing/2014/main" id="{231AD7E4-4F49-EE5D-0B3D-5D71A874A10F}"/>
                    </a:ext>
                  </a:extLst>
                </p:cNvPr>
                <p:cNvSpPr/>
                <p:nvPr/>
              </p:nvSpPr>
              <p:spPr>
                <a:xfrm>
                  <a:off x="4180431" y="4865650"/>
                  <a:ext cx="576907" cy="576907"/>
                </a:xfrm>
                <a:prstGeom prst="ellipse">
                  <a:avLst/>
                </a:prstGeom>
                <a:solidFill>
                  <a:schemeClr val="bg1"/>
                </a:solidFill>
                <a:ln w="508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0" name="Ellipse 69">
                  <a:extLst>
                    <a:ext uri="{FF2B5EF4-FFF2-40B4-BE49-F238E27FC236}">
                      <a16:creationId xmlns:a16="http://schemas.microsoft.com/office/drawing/2014/main" id="{737F8CA7-BA3E-0BDF-E91C-8E6BD895E6EB}"/>
                    </a:ext>
                  </a:extLst>
                </p:cNvPr>
                <p:cNvSpPr/>
                <p:nvPr/>
              </p:nvSpPr>
              <p:spPr>
                <a:xfrm>
                  <a:off x="4371500" y="4951944"/>
                  <a:ext cx="137621" cy="137621"/>
                </a:xfrm>
                <a:prstGeom prst="ellipse">
                  <a:avLst/>
                </a:prstGeom>
                <a:solidFill>
                  <a:schemeClr val="bg1"/>
                </a:solidFill>
                <a:ln w="508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1" name="Ellipse 70">
                  <a:extLst>
                    <a:ext uri="{FF2B5EF4-FFF2-40B4-BE49-F238E27FC236}">
                      <a16:creationId xmlns:a16="http://schemas.microsoft.com/office/drawing/2014/main" id="{123A4164-BFAD-2E55-35EF-FF1A5D5D1DB3}"/>
                    </a:ext>
                  </a:extLst>
                </p:cNvPr>
                <p:cNvSpPr/>
                <p:nvPr/>
              </p:nvSpPr>
              <p:spPr>
                <a:xfrm>
                  <a:off x="4523900" y="5104344"/>
                  <a:ext cx="137621" cy="137621"/>
                </a:xfrm>
                <a:prstGeom prst="ellipse">
                  <a:avLst/>
                </a:prstGeom>
                <a:solidFill>
                  <a:schemeClr val="bg1"/>
                </a:solidFill>
                <a:ln w="508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2" name="Ellipse 71">
                  <a:extLst>
                    <a:ext uri="{FF2B5EF4-FFF2-40B4-BE49-F238E27FC236}">
                      <a16:creationId xmlns:a16="http://schemas.microsoft.com/office/drawing/2014/main" id="{4C4F4D80-4523-D4F4-0739-D64D001ECEBA}"/>
                    </a:ext>
                  </a:extLst>
                </p:cNvPr>
                <p:cNvSpPr/>
                <p:nvPr/>
              </p:nvSpPr>
              <p:spPr>
                <a:xfrm>
                  <a:off x="4310561" y="5173154"/>
                  <a:ext cx="137621" cy="137621"/>
                </a:xfrm>
                <a:prstGeom prst="ellipse">
                  <a:avLst/>
                </a:prstGeom>
                <a:solidFill>
                  <a:schemeClr val="bg1"/>
                </a:solidFill>
                <a:ln w="508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cxnSp>
              <p:nvCxnSpPr>
                <p:cNvPr id="76" name="Gerader Verbinder 75">
                  <a:extLst>
                    <a:ext uri="{FF2B5EF4-FFF2-40B4-BE49-F238E27FC236}">
                      <a16:creationId xmlns:a16="http://schemas.microsoft.com/office/drawing/2014/main" id="{134B2417-EAAC-6EDC-074E-C4122C1419D7}"/>
                    </a:ext>
                  </a:extLst>
                </p:cNvPr>
                <p:cNvCxnSpPr>
                  <a:cxnSpLocks/>
                  <a:stCxn id="69" idx="0"/>
                </p:cNvCxnSpPr>
                <p:nvPr/>
              </p:nvCxnSpPr>
              <p:spPr>
                <a:xfrm flipV="1">
                  <a:off x="4468885" y="4705877"/>
                  <a:ext cx="0" cy="159773"/>
                </a:xfrm>
                <a:prstGeom prst="line">
                  <a:avLst/>
                </a:prstGeom>
                <a:ln w="38100" cap="rnd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Gerader Verbinder 80">
                  <a:extLst>
                    <a:ext uri="{FF2B5EF4-FFF2-40B4-BE49-F238E27FC236}">
                      <a16:creationId xmlns:a16="http://schemas.microsoft.com/office/drawing/2014/main" id="{287326F7-67E3-E6A2-8257-38C0A80B550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467684" y="5442557"/>
                  <a:ext cx="0" cy="159773"/>
                </a:xfrm>
                <a:prstGeom prst="line">
                  <a:avLst/>
                </a:prstGeom>
                <a:ln w="38100" cap="rnd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87" name="Gruppieren 86">
                  <a:extLst>
                    <a:ext uri="{FF2B5EF4-FFF2-40B4-BE49-F238E27FC236}">
                      <a16:creationId xmlns:a16="http://schemas.microsoft.com/office/drawing/2014/main" id="{03B01308-AB6E-8385-E0BE-BE55577C0A01}"/>
                    </a:ext>
                  </a:extLst>
                </p:cNvPr>
                <p:cNvGrpSpPr/>
                <p:nvPr/>
              </p:nvGrpSpPr>
              <p:grpSpPr>
                <a:xfrm rot="16200000">
                  <a:off x="4473047" y="4698614"/>
                  <a:ext cx="17849" cy="905977"/>
                  <a:chOff x="5417126" y="4484684"/>
                  <a:chExt cx="17849" cy="905977"/>
                </a:xfrm>
              </p:grpSpPr>
              <p:cxnSp>
                <p:nvCxnSpPr>
                  <p:cNvPr id="83" name="Gerader Verbinder 82">
                    <a:extLst>
                      <a:ext uri="{FF2B5EF4-FFF2-40B4-BE49-F238E27FC236}">
                        <a16:creationId xmlns:a16="http://schemas.microsoft.com/office/drawing/2014/main" id="{AAB25725-D2A9-0179-B9A6-722EE9D3078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5417126" y="4484684"/>
                    <a:ext cx="0" cy="159773"/>
                  </a:xfrm>
                  <a:prstGeom prst="line">
                    <a:avLst/>
                  </a:prstGeom>
                  <a:ln w="38100" cap="rnd">
                    <a:solidFill>
                      <a:schemeClr val="tx1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" name="Gerader Verbinder 83">
                    <a:extLst>
                      <a:ext uri="{FF2B5EF4-FFF2-40B4-BE49-F238E27FC236}">
                        <a16:creationId xmlns:a16="http://schemas.microsoft.com/office/drawing/2014/main" id="{6D5AFDA1-A3BA-A385-C202-A1AF221CADE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5434975" y="5230888"/>
                    <a:ext cx="0" cy="159773"/>
                  </a:xfrm>
                  <a:prstGeom prst="line">
                    <a:avLst/>
                  </a:prstGeom>
                  <a:ln w="38100" cap="rnd">
                    <a:solidFill>
                      <a:schemeClr val="tx1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0" name="Gruppieren 89">
                  <a:extLst>
                    <a:ext uri="{FF2B5EF4-FFF2-40B4-BE49-F238E27FC236}">
                      <a16:creationId xmlns:a16="http://schemas.microsoft.com/office/drawing/2014/main" id="{6FD22B04-1F44-3B77-D4D6-A6641B6B5151}"/>
                    </a:ext>
                  </a:extLst>
                </p:cNvPr>
                <p:cNvGrpSpPr/>
                <p:nvPr/>
              </p:nvGrpSpPr>
              <p:grpSpPr>
                <a:xfrm rot="19200000">
                  <a:off x="4008628" y="5164230"/>
                  <a:ext cx="905977" cy="17849"/>
                  <a:chOff x="5267233" y="4220494"/>
                  <a:chExt cx="905977" cy="17849"/>
                </a:xfrm>
              </p:grpSpPr>
              <p:cxnSp>
                <p:nvCxnSpPr>
                  <p:cNvPr id="88" name="Gerader Verbinder 87">
                    <a:extLst>
                      <a:ext uri="{FF2B5EF4-FFF2-40B4-BE49-F238E27FC236}">
                        <a16:creationId xmlns:a16="http://schemas.microsoft.com/office/drawing/2014/main" id="{425A4FD2-CCFE-E2B7-75F5-97044404620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 flipV="1">
                    <a:off x="5347120" y="4158456"/>
                    <a:ext cx="0" cy="159773"/>
                  </a:xfrm>
                  <a:prstGeom prst="line">
                    <a:avLst/>
                  </a:prstGeom>
                  <a:ln w="38100" cap="rnd">
                    <a:solidFill>
                      <a:schemeClr val="tx1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" name="Gerader Verbinder 88">
                    <a:extLst>
                      <a:ext uri="{FF2B5EF4-FFF2-40B4-BE49-F238E27FC236}">
                        <a16:creationId xmlns:a16="http://schemas.microsoft.com/office/drawing/2014/main" id="{65BDFBD8-68E8-D13F-9473-E8EC3A02B5D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 flipV="1">
                    <a:off x="6093324" y="4140607"/>
                    <a:ext cx="0" cy="159773"/>
                  </a:xfrm>
                  <a:prstGeom prst="line">
                    <a:avLst/>
                  </a:prstGeom>
                  <a:ln w="38100" cap="rnd">
                    <a:solidFill>
                      <a:schemeClr val="tx1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1" name="Gruppieren 90">
                  <a:extLst>
                    <a:ext uri="{FF2B5EF4-FFF2-40B4-BE49-F238E27FC236}">
                      <a16:creationId xmlns:a16="http://schemas.microsoft.com/office/drawing/2014/main" id="{C0395D88-1EBC-63BE-2037-0952BC168711}"/>
                    </a:ext>
                  </a:extLst>
                </p:cNvPr>
                <p:cNvGrpSpPr/>
                <p:nvPr/>
              </p:nvGrpSpPr>
              <p:grpSpPr>
                <a:xfrm rot="2700000">
                  <a:off x="4019586" y="5151601"/>
                  <a:ext cx="905977" cy="17849"/>
                  <a:chOff x="5267233" y="4220494"/>
                  <a:chExt cx="905977" cy="17849"/>
                </a:xfrm>
              </p:grpSpPr>
              <p:cxnSp>
                <p:nvCxnSpPr>
                  <p:cNvPr id="92" name="Gerader Verbinder 91">
                    <a:extLst>
                      <a:ext uri="{FF2B5EF4-FFF2-40B4-BE49-F238E27FC236}">
                        <a16:creationId xmlns:a16="http://schemas.microsoft.com/office/drawing/2014/main" id="{262490DB-3549-9B88-3576-027FBB5D527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 flipV="1">
                    <a:off x="5347120" y="4158456"/>
                    <a:ext cx="0" cy="159773"/>
                  </a:xfrm>
                  <a:prstGeom prst="line">
                    <a:avLst/>
                  </a:prstGeom>
                  <a:ln w="38100" cap="rnd">
                    <a:solidFill>
                      <a:schemeClr val="tx1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" name="Gerader Verbinder 92">
                    <a:extLst>
                      <a:ext uri="{FF2B5EF4-FFF2-40B4-BE49-F238E27FC236}">
                        <a16:creationId xmlns:a16="http://schemas.microsoft.com/office/drawing/2014/main" id="{29991FA9-05DB-8F98-BEDA-990D8D56B8F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 flipV="1">
                    <a:off x="6093324" y="4140607"/>
                    <a:ext cx="0" cy="159773"/>
                  </a:xfrm>
                  <a:prstGeom prst="line">
                    <a:avLst/>
                  </a:prstGeom>
                  <a:ln w="38100" cap="rnd">
                    <a:solidFill>
                      <a:schemeClr val="tx1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95" name="Verbotsymbol 94">
                <a:extLst>
                  <a:ext uri="{FF2B5EF4-FFF2-40B4-BE49-F238E27FC236}">
                    <a16:creationId xmlns:a16="http://schemas.microsoft.com/office/drawing/2014/main" id="{6B444A57-D63E-7047-85AD-8DF4926128D4}"/>
                  </a:ext>
                </a:extLst>
              </p:cNvPr>
              <p:cNvSpPr/>
              <p:nvPr/>
            </p:nvSpPr>
            <p:spPr>
              <a:xfrm>
                <a:off x="5326719" y="1938474"/>
                <a:ext cx="948677" cy="948677"/>
              </a:xfrm>
              <a:prstGeom prst="noSmoking">
                <a:avLst>
                  <a:gd name="adj" fmla="val 9846"/>
                </a:avLst>
              </a:prstGeom>
              <a:solidFill>
                <a:schemeClr val="tx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57" name="Textfeld 156">
              <a:extLst>
                <a:ext uri="{FF2B5EF4-FFF2-40B4-BE49-F238E27FC236}">
                  <a16:creationId xmlns:a16="http://schemas.microsoft.com/office/drawing/2014/main" id="{8FE5EE79-065A-3286-9309-63A94F84CEC2}"/>
                </a:ext>
              </a:extLst>
            </p:cNvPr>
            <p:cNvSpPr txBox="1"/>
            <p:nvPr/>
          </p:nvSpPr>
          <p:spPr>
            <a:xfrm>
              <a:off x="4235171" y="4073878"/>
              <a:ext cx="334806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/>
                <a:t>„Tiermodelle“ = künstliche Symptome</a:t>
              </a:r>
            </a:p>
          </p:txBody>
        </p:sp>
        <p:sp>
          <p:nvSpPr>
            <p:cNvPr id="160" name="Rechteck 159">
              <a:extLst>
                <a:ext uri="{FF2B5EF4-FFF2-40B4-BE49-F238E27FC236}">
                  <a16:creationId xmlns:a16="http://schemas.microsoft.com/office/drawing/2014/main" id="{3ACB7DF9-7FC2-0A32-F786-15149B64F431}"/>
                </a:ext>
              </a:extLst>
            </p:cNvPr>
            <p:cNvSpPr/>
            <p:nvPr/>
          </p:nvSpPr>
          <p:spPr>
            <a:xfrm>
              <a:off x="4235171" y="1450654"/>
              <a:ext cx="3348060" cy="3990963"/>
            </a:xfrm>
            <a:prstGeom prst="rect">
              <a:avLst/>
            </a:prstGeom>
            <a:noFill/>
            <a:ln w="603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7" name="Textfeld 16">
            <a:extLst>
              <a:ext uri="{FF2B5EF4-FFF2-40B4-BE49-F238E27FC236}">
                <a16:creationId xmlns:a16="http://schemas.microsoft.com/office/drawing/2014/main" id="{F98DD33D-809B-1001-10F6-82FE4AE0A73C}"/>
              </a:ext>
            </a:extLst>
          </p:cNvPr>
          <p:cNvSpPr txBox="1"/>
          <p:nvPr/>
        </p:nvSpPr>
        <p:spPr>
          <a:xfrm>
            <a:off x="4191238" y="1916383"/>
            <a:ext cx="7610394" cy="1147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DE" sz="2400" dirty="0">
                <a:ea typeface="Wandohope" panose="02030603000000000000" pitchFamily="18" charset="-128"/>
                <a:sym typeface="Wingdings" panose="05000000000000000000" pitchFamily="2" charset="2"/>
              </a:rPr>
              <a:t>Viele </a:t>
            </a:r>
            <a:r>
              <a:rPr lang="de-DE" sz="2400" b="1" dirty="0">
                <a:ea typeface="Wandohope" panose="02030603000000000000" pitchFamily="18" charset="-128"/>
                <a:sym typeface="Wingdings" panose="05000000000000000000" pitchFamily="2" charset="2"/>
              </a:rPr>
              <a:t>menschliche Krankheiten </a:t>
            </a:r>
            <a:r>
              <a:rPr lang="de-DE" sz="2400" dirty="0">
                <a:ea typeface="Wandohope" panose="02030603000000000000" pitchFamily="18" charset="-128"/>
                <a:sym typeface="Wingdings" panose="05000000000000000000" pitchFamily="2" charset="2"/>
              </a:rPr>
              <a:t>gibt es nicht in Tieren</a:t>
            </a:r>
          </a:p>
          <a:p>
            <a:pPr algn="ctr">
              <a:lnSpc>
                <a:spcPct val="150000"/>
              </a:lnSpc>
            </a:pPr>
            <a:r>
              <a:rPr lang="de-DE" sz="2400" dirty="0">
                <a:ea typeface="Wandohope" panose="02030603000000000000" pitchFamily="18" charset="-128"/>
                <a:sym typeface="Wingdings" panose="05000000000000000000" pitchFamily="2" charset="2"/>
              </a:rPr>
              <a:t> Symptome werden künstlich nachgebildet:</a:t>
            </a:r>
          </a:p>
        </p:txBody>
      </p:sp>
      <p:grpSp>
        <p:nvGrpSpPr>
          <p:cNvPr id="120" name="Gruppieren 119">
            <a:extLst>
              <a:ext uri="{FF2B5EF4-FFF2-40B4-BE49-F238E27FC236}">
                <a16:creationId xmlns:a16="http://schemas.microsoft.com/office/drawing/2014/main" id="{BBD489E6-1DF3-89A5-C342-136F92FDD8E2}"/>
              </a:ext>
            </a:extLst>
          </p:cNvPr>
          <p:cNvGrpSpPr/>
          <p:nvPr/>
        </p:nvGrpSpPr>
        <p:grpSpPr>
          <a:xfrm>
            <a:off x="5601144" y="3200864"/>
            <a:ext cx="5183481" cy="1169685"/>
            <a:chOff x="5384356" y="3411379"/>
            <a:chExt cx="5183481" cy="1169685"/>
          </a:xfrm>
        </p:grpSpPr>
        <p:grpSp>
          <p:nvGrpSpPr>
            <p:cNvPr id="18" name="Gruppieren 17">
              <a:extLst>
                <a:ext uri="{FF2B5EF4-FFF2-40B4-BE49-F238E27FC236}">
                  <a16:creationId xmlns:a16="http://schemas.microsoft.com/office/drawing/2014/main" id="{F60126D9-0D7D-0D59-BB53-513512BBA291}"/>
                </a:ext>
              </a:extLst>
            </p:cNvPr>
            <p:cNvGrpSpPr/>
            <p:nvPr/>
          </p:nvGrpSpPr>
          <p:grpSpPr>
            <a:xfrm>
              <a:off x="5384356" y="3837923"/>
              <a:ext cx="1143583" cy="726018"/>
              <a:chOff x="3168907" y="2238592"/>
              <a:chExt cx="1875064" cy="1190408"/>
            </a:xfrm>
          </p:grpSpPr>
          <p:grpSp>
            <p:nvGrpSpPr>
              <p:cNvPr id="19" name="Gruppieren 18">
                <a:extLst>
                  <a:ext uri="{FF2B5EF4-FFF2-40B4-BE49-F238E27FC236}">
                    <a16:creationId xmlns:a16="http://schemas.microsoft.com/office/drawing/2014/main" id="{616F6758-7C30-F11F-7BF2-86450DD337C1}"/>
                  </a:ext>
                </a:extLst>
              </p:cNvPr>
              <p:cNvGrpSpPr/>
              <p:nvPr/>
            </p:nvGrpSpPr>
            <p:grpSpPr>
              <a:xfrm>
                <a:off x="3168907" y="2238592"/>
                <a:ext cx="1875064" cy="996531"/>
                <a:chOff x="2348488" y="4111327"/>
                <a:chExt cx="1875064" cy="996531"/>
              </a:xfrm>
            </p:grpSpPr>
            <p:sp>
              <p:nvSpPr>
                <p:cNvPr id="22" name="Ellipse 21">
                  <a:extLst>
                    <a:ext uri="{FF2B5EF4-FFF2-40B4-BE49-F238E27FC236}">
                      <a16:creationId xmlns:a16="http://schemas.microsoft.com/office/drawing/2014/main" id="{C72842CC-F5B1-976E-72F3-D108C716BF1B}"/>
                    </a:ext>
                  </a:extLst>
                </p:cNvPr>
                <p:cNvSpPr/>
                <p:nvPr/>
              </p:nvSpPr>
              <p:spPr>
                <a:xfrm>
                  <a:off x="3019540" y="4190172"/>
                  <a:ext cx="1171093" cy="848553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23" name="Ellipse 22">
                  <a:extLst>
                    <a:ext uri="{FF2B5EF4-FFF2-40B4-BE49-F238E27FC236}">
                      <a16:creationId xmlns:a16="http://schemas.microsoft.com/office/drawing/2014/main" id="{761256EE-4545-3979-1260-4C505ED224B9}"/>
                    </a:ext>
                  </a:extLst>
                </p:cNvPr>
                <p:cNvSpPr/>
                <p:nvPr/>
              </p:nvSpPr>
              <p:spPr>
                <a:xfrm rot="21414539">
                  <a:off x="2392094" y="4592247"/>
                  <a:ext cx="1785937" cy="51561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24" name="Ellipse 23">
                  <a:extLst>
                    <a:ext uri="{FF2B5EF4-FFF2-40B4-BE49-F238E27FC236}">
                      <a16:creationId xmlns:a16="http://schemas.microsoft.com/office/drawing/2014/main" id="{F709D2A3-81CB-0090-01B0-A209CB3C1EC4}"/>
                    </a:ext>
                  </a:extLst>
                </p:cNvPr>
                <p:cNvSpPr/>
                <p:nvPr/>
              </p:nvSpPr>
              <p:spPr>
                <a:xfrm rot="20029960">
                  <a:off x="2348488" y="4319959"/>
                  <a:ext cx="1438835" cy="51561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25" name="Ellipse 24">
                  <a:extLst>
                    <a:ext uri="{FF2B5EF4-FFF2-40B4-BE49-F238E27FC236}">
                      <a16:creationId xmlns:a16="http://schemas.microsoft.com/office/drawing/2014/main" id="{92C770DB-5659-58CD-4198-9E58785E3AC0}"/>
                    </a:ext>
                  </a:extLst>
                </p:cNvPr>
                <p:cNvSpPr/>
                <p:nvPr/>
              </p:nvSpPr>
              <p:spPr>
                <a:xfrm>
                  <a:off x="3827281" y="4395988"/>
                  <a:ext cx="396271" cy="51561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26" name="Ellipse 25">
                  <a:extLst>
                    <a:ext uri="{FF2B5EF4-FFF2-40B4-BE49-F238E27FC236}">
                      <a16:creationId xmlns:a16="http://schemas.microsoft.com/office/drawing/2014/main" id="{A288FB36-1136-5B73-493F-C19897BBF7AD}"/>
                    </a:ext>
                  </a:extLst>
                </p:cNvPr>
                <p:cNvSpPr/>
                <p:nvPr/>
              </p:nvSpPr>
              <p:spPr>
                <a:xfrm rot="19607607">
                  <a:off x="2752352" y="4111327"/>
                  <a:ext cx="435168" cy="45263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sp>
            <p:nvSpPr>
              <p:cNvPr id="20" name="Ellipse 19">
                <a:extLst>
                  <a:ext uri="{FF2B5EF4-FFF2-40B4-BE49-F238E27FC236}">
                    <a16:creationId xmlns:a16="http://schemas.microsoft.com/office/drawing/2014/main" id="{E276A356-ADA6-6DDC-D121-2F19B2FE6069}"/>
                  </a:ext>
                </a:extLst>
              </p:cNvPr>
              <p:cNvSpPr/>
              <p:nvPr/>
            </p:nvSpPr>
            <p:spPr>
              <a:xfrm>
                <a:off x="3509072" y="2743517"/>
                <a:ext cx="110434" cy="16803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21" name="Verbinder: gekrümmt 20">
                <a:extLst>
                  <a:ext uri="{FF2B5EF4-FFF2-40B4-BE49-F238E27FC236}">
                    <a16:creationId xmlns:a16="http://schemas.microsoft.com/office/drawing/2014/main" id="{EABC3B78-909B-8475-8E5D-98578A642433}"/>
                  </a:ext>
                </a:extLst>
              </p:cNvPr>
              <p:cNvCxnSpPr>
                <a:cxnSpLocks/>
                <a:stCxn id="25" idx="6"/>
              </p:cNvCxnSpPr>
              <p:nvPr/>
            </p:nvCxnSpPr>
            <p:spPr>
              <a:xfrm flipH="1">
                <a:off x="4647700" y="2781059"/>
                <a:ext cx="396271" cy="647941"/>
              </a:xfrm>
              <a:prstGeom prst="curvedConnector4">
                <a:avLst>
                  <a:gd name="adj1" fmla="val -57688"/>
                  <a:gd name="adj2" fmla="val 69894"/>
                </a:avLst>
              </a:prstGeom>
              <a:ln w="82550" cap="rnd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Gruppieren 26">
              <a:extLst>
                <a:ext uri="{FF2B5EF4-FFF2-40B4-BE49-F238E27FC236}">
                  <a16:creationId xmlns:a16="http://schemas.microsoft.com/office/drawing/2014/main" id="{67E2090A-2ED5-3886-DBD2-5BCA88659A72}"/>
                </a:ext>
              </a:extLst>
            </p:cNvPr>
            <p:cNvGrpSpPr/>
            <p:nvPr/>
          </p:nvGrpSpPr>
          <p:grpSpPr>
            <a:xfrm>
              <a:off x="9839783" y="3411379"/>
              <a:ext cx="728054" cy="1163391"/>
              <a:chOff x="9160010" y="2225601"/>
              <a:chExt cx="658468" cy="1052196"/>
            </a:xfrm>
          </p:grpSpPr>
          <p:sp>
            <p:nvSpPr>
              <p:cNvPr id="28" name="Rechteck: obere Ecken abgerundet 27">
                <a:extLst>
                  <a:ext uri="{FF2B5EF4-FFF2-40B4-BE49-F238E27FC236}">
                    <a16:creationId xmlns:a16="http://schemas.microsoft.com/office/drawing/2014/main" id="{0D141F58-5763-2B17-84A2-842F4EAA5B05}"/>
                  </a:ext>
                </a:extLst>
              </p:cNvPr>
              <p:cNvSpPr/>
              <p:nvPr/>
            </p:nvSpPr>
            <p:spPr>
              <a:xfrm>
                <a:off x="9160010" y="2705206"/>
                <a:ext cx="658468" cy="572591"/>
              </a:xfrm>
              <a:prstGeom prst="round2SameRect">
                <a:avLst>
                  <a:gd name="adj1" fmla="val 50000"/>
                  <a:gd name="adj2" fmla="val 6654"/>
                </a:avLst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9" name="Ellipse 28">
                <a:extLst>
                  <a:ext uri="{FF2B5EF4-FFF2-40B4-BE49-F238E27FC236}">
                    <a16:creationId xmlns:a16="http://schemas.microsoft.com/office/drawing/2014/main" id="{53B248CF-BF19-F410-8F48-4DAC48227A55}"/>
                  </a:ext>
                </a:extLst>
              </p:cNvPr>
              <p:cNvSpPr/>
              <p:nvPr/>
            </p:nvSpPr>
            <p:spPr>
              <a:xfrm>
                <a:off x="9196466" y="2225601"/>
                <a:ext cx="585557" cy="585557"/>
              </a:xfrm>
              <a:prstGeom prst="ellipse">
                <a:avLst/>
              </a:prstGeom>
              <a:solidFill>
                <a:schemeClr val="tx1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4" name="Gruppieren 33">
              <a:extLst>
                <a:ext uri="{FF2B5EF4-FFF2-40B4-BE49-F238E27FC236}">
                  <a16:creationId xmlns:a16="http://schemas.microsoft.com/office/drawing/2014/main" id="{511F3505-AC99-426D-1E80-7E2029F0DC9F}"/>
                </a:ext>
              </a:extLst>
            </p:cNvPr>
            <p:cNvGrpSpPr/>
            <p:nvPr/>
          </p:nvGrpSpPr>
          <p:grpSpPr>
            <a:xfrm>
              <a:off x="7586271" y="3855046"/>
              <a:ext cx="1143583" cy="726018"/>
              <a:chOff x="3168907" y="2238592"/>
              <a:chExt cx="1875064" cy="1190408"/>
            </a:xfrm>
          </p:grpSpPr>
          <p:grpSp>
            <p:nvGrpSpPr>
              <p:cNvPr id="35" name="Gruppieren 34">
                <a:extLst>
                  <a:ext uri="{FF2B5EF4-FFF2-40B4-BE49-F238E27FC236}">
                    <a16:creationId xmlns:a16="http://schemas.microsoft.com/office/drawing/2014/main" id="{62A49B2B-488B-DBF6-4BC7-E02CC60D77B7}"/>
                  </a:ext>
                </a:extLst>
              </p:cNvPr>
              <p:cNvGrpSpPr/>
              <p:nvPr/>
            </p:nvGrpSpPr>
            <p:grpSpPr>
              <a:xfrm>
                <a:off x="3168907" y="2238592"/>
                <a:ext cx="1875064" cy="996531"/>
                <a:chOff x="2348488" y="4111327"/>
                <a:chExt cx="1875064" cy="996531"/>
              </a:xfrm>
            </p:grpSpPr>
            <p:sp>
              <p:nvSpPr>
                <p:cNvPr id="38" name="Ellipse 37">
                  <a:extLst>
                    <a:ext uri="{FF2B5EF4-FFF2-40B4-BE49-F238E27FC236}">
                      <a16:creationId xmlns:a16="http://schemas.microsoft.com/office/drawing/2014/main" id="{914375CE-FABE-1D95-DA6E-C80A8AC22317}"/>
                    </a:ext>
                  </a:extLst>
                </p:cNvPr>
                <p:cNvSpPr/>
                <p:nvPr/>
              </p:nvSpPr>
              <p:spPr>
                <a:xfrm>
                  <a:off x="3019540" y="4190172"/>
                  <a:ext cx="1171093" cy="848553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9" name="Ellipse 38">
                  <a:extLst>
                    <a:ext uri="{FF2B5EF4-FFF2-40B4-BE49-F238E27FC236}">
                      <a16:creationId xmlns:a16="http://schemas.microsoft.com/office/drawing/2014/main" id="{07BA8E8B-16AC-0110-3044-50B4DA2C3691}"/>
                    </a:ext>
                  </a:extLst>
                </p:cNvPr>
                <p:cNvSpPr/>
                <p:nvPr/>
              </p:nvSpPr>
              <p:spPr>
                <a:xfrm rot="21414539">
                  <a:off x="2392094" y="4592247"/>
                  <a:ext cx="1785937" cy="51561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40" name="Ellipse 39">
                  <a:extLst>
                    <a:ext uri="{FF2B5EF4-FFF2-40B4-BE49-F238E27FC236}">
                      <a16:creationId xmlns:a16="http://schemas.microsoft.com/office/drawing/2014/main" id="{F9BED0DB-3106-285D-543E-C0A2C16A63FF}"/>
                    </a:ext>
                  </a:extLst>
                </p:cNvPr>
                <p:cNvSpPr/>
                <p:nvPr/>
              </p:nvSpPr>
              <p:spPr>
                <a:xfrm rot="20029960">
                  <a:off x="2348488" y="4319959"/>
                  <a:ext cx="1438835" cy="51561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41" name="Ellipse 40">
                  <a:extLst>
                    <a:ext uri="{FF2B5EF4-FFF2-40B4-BE49-F238E27FC236}">
                      <a16:creationId xmlns:a16="http://schemas.microsoft.com/office/drawing/2014/main" id="{F8613F3A-3FCA-F813-6901-9E5F1AAF368C}"/>
                    </a:ext>
                  </a:extLst>
                </p:cNvPr>
                <p:cNvSpPr/>
                <p:nvPr/>
              </p:nvSpPr>
              <p:spPr>
                <a:xfrm>
                  <a:off x="3827281" y="4395988"/>
                  <a:ext cx="396271" cy="51561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42" name="Ellipse 41">
                  <a:extLst>
                    <a:ext uri="{FF2B5EF4-FFF2-40B4-BE49-F238E27FC236}">
                      <a16:creationId xmlns:a16="http://schemas.microsoft.com/office/drawing/2014/main" id="{D7CC8AE8-7812-F8E5-FCD5-333A340897B5}"/>
                    </a:ext>
                  </a:extLst>
                </p:cNvPr>
                <p:cNvSpPr/>
                <p:nvPr/>
              </p:nvSpPr>
              <p:spPr>
                <a:xfrm rot="19607607">
                  <a:off x="2752352" y="4111327"/>
                  <a:ext cx="435168" cy="45263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sp>
            <p:nvSpPr>
              <p:cNvPr id="36" name="Ellipse 35">
                <a:extLst>
                  <a:ext uri="{FF2B5EF4-FFF2-40B4-BE49-F238E27FC236}">
                    <a16:creationId xmlns:a16="http://schemas.microsoft.com/office/drawing/2014/main" id="{6BCF61D2-D720-B8CB-84B8-C69EF95685C5}"/>
                  </a:ext>
                </a:extLst>
              </p:cNvPr>
              <p:cNvSpPr/>
              <p:nvPr/>
            </p:nvSpPr>
            <p:spPr>
              <a:xfrm>
                <a:off x="3509072" y="2743517"/>
                <a:ext cx="110434" cy="16803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37" name="Verbinder: gekrümmt 36">
                <a:extLst>
                  <a:ext uri="{FF2B5EF4-FFF2-40B4-BE49-F238E27FC236}">
                    <a16:creationId xmlns:a16="http://schemas.microsoft.com/office/drawing/2014/main" id="{CB18EF73-CFFA-2C98-0490-B673F522D53E}"/>
                  </a:ext>
                </a:extLst>
              </p:cNvPr>
              <p:cNvCxnSpPr>
                <a:cxnSpLocks/>
                <a:stCxn id="41" idx="6"/>
              </p:cNvCxnSpPr>
              <p:nvPr/>
            </p:nvCxnSpPr>
            <p:spPr>
              <a:xfrm flipH="1">
                <a:off x="4647700" y="2781059"/>
                <a:ext cx="396271" cy="647941"/>
              </a:xfrm>
              <a:prstGeom prst="curvedConnector4">
                <a:avLst>
                  <a:gd name="adj1" fmla="val -57688"/>
                  <a:gd name="adj2" fmla="val 69894"/>
                </a:avLst>
              </a:prstGeom>
              <a:ln w="82550" cap="rnd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43" name="Ellipse 42">
              <a:extLst>
                <a:ext uri="{FF2B5EF4-FFF2-40B4-BE49-F238E27FC236}">
                  <a16:creationId xmlns:a16="http://schemas.microsoft.com/office/drawing/2014/main" id="{7CAED7CA-0D27-5C7A-72AB-C7FE2F6E9049}"/>
                </a:ext>
              </a:extLst>
            </p:cNvPr>
            <p:cNvSpPr/>
            <p:nvPr/>
          </p:nvSpPr>
          <p:spPr>
            <a:xfrm>
              <a:off x="8085616" y="4087168"/>
              <a:ext cx="76334" cy="76334"/>
            </a:xfrm>
            <a:prstGeom prst="ellipse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4" name="Ellipse 43">
              <a:extLst>
                <a:ext uri="{FF2B5EF4-FFF2-40B4-BE49-F238E27FC236}">
                  <a16:creationId xmlns:a16="http://schemas.microsoft.com/office/drawing/2014/main" id="{6F908C71-3796-2507-FB4D-6DDE1263979B}"/>
                </a:ext>
              </a:extLst>
            </p:cNvPr>
            <p:cNvSpPr/>
            <p:nvPr/>
          </p:nvSpPr>
          <p:spPr>
            <a:xfrm>
              <a:off x="8220966" y="4171068"/>
              <a:ext cx="76334" cy="76334"/>
            </a:xfrm>
            <a:prstGeom prst="ellipse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Ellipse 44">
              <a:extLst>
                <a:ext uri="{FF2B5EF4-FFF2-40B4-BE49-F238E27FC236}">
                  <a16:creationId xmlns:a16="http://schemas.microsoft.com/office/drawing/2014/main" id="{3E70F536-017A-BA9A-CD47-3D9E79603FB6}"/>
                </a:ext>
              </a:extLst>
            </p:cNvPr>
            <p:cNvSpPr/>
            <p:nvPr/>
          </p:nvSpPr>
          <p:spPr>
            <a:xfrm>
              <a:off x="8484473" y="4010834"/>
              <a:ext cx="76334" cy="76334"/>
            </a:xfrm>
            <a:prstGeom prst="ellipse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8" name="Ellipse 47">
              <a:extLst>
                <a:ext uri="{FF2B5EF4-FFF2-40B4-BE49-F238E27FC236}">
                  <a16:creationId xmlns:a16="http://schemas.microsoft.com/office/drawing/2014/main" id="{4301340C-3B37-84B6-3243-EFCB2FBC0515}"/>
                </a:ext>
              </a:extLst>
            </p:cNvPr>
            <p:cNvSpPr/>
            <p:nvPr/>
          </p:nvSpPr>
          <p:spPr>
            <a:xfrm>
              <a:off x="8185852" y="3995001"/>
              <a:ext cx="76334" cy="76334"/>
            </a:xfrm>
            <a:prstGeom prst="ellipse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Ellipse 53">
              <a:extLst>
                <a:ext uri="{FF2B5EF4-FFF2-40B4-BE49-F238E27FC236}">
                  <a16:creationId xmlns:a16="http://schemas.microsoft.com/office/drawing/2014/main" id="{C74D7868-C21D-ED72-288C-9071D02A0C48}"/>
                </a:ext>
              </a:extLst>
            </p:cNvPr>
            <p:cNvSpPr/>
            <p:nvPr/>
          </p:nvSpPr>
          <p:spPr>
            <a:xfrm>
              <a:off x="8428312" y="4165814"/>
              <a:ext cx="76334" cy="76334"/>
            </a:xfrm>
            <a:prstGeom prst="ellipse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2" name="Ellipse 61">
              <a:extLst>
                <a:ext uri="{FF2B5EF4-FFF2-40B4-BE49-F238E27FC236}">
                  <a16:creationId xmlns:a16="http://schemas.microsoft.com/office/drawing/2014/main" id="{F6EEE481-939D-D076-337B-4F1E336B3539}"/>
                </a:ext>
              </a:extLst>
            </p:cNvPr>
            <p:cNvSpPr/>
            <p:nvPr/>
          </p:nvSpPr>
          <p:spPr>
            <a:xfrm>
              <a:off x="8335504" y="4068695"/>
              <a:ext cx="76334" cy="76334"/>
            </a:xfrm>
            <a:prstGeom prst="ellipse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Ellipse 64">
              <a:extLst>
                <a:ext uri="{FF2B5EF4-FFF2-40B4-BE49-F238E27FC236}">
                  <a16:creationId xmlns:a16="http://schemas.microsoft.com/office/drawing/2014/main" id="{9F800F47-8BA7-BC34-32CA-C14DC184D5CA}"/>
                </a:ext>
              </a:extLst>
            </p:cNvPr>
            <p:cNvSpPr/>
            <p:nvPr/>
          </p:nvSpPr>
          <p:spPr>
            <a:xfrm>
              <a:off x="8573891" y="4165814"/>
              <a:ext cx="76334" cy="76334"/>
            </a:xfrm>
            <a:prstGeom prst="ellipse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Ellipse 65">
              <a:extLst>
                <a:ext uri="{FF2B5EF4-FFF2-40B4-BE49-F238E27FC236}">
                  <a16:creationId xmlns:a16="http://schemas.microsoft.com/office/drawing/2014/main" id="{8FC034D1-7915-2BED-9564-FE1EC57E2E04}"/>
                </a:ext>
              </a:extLst>
            </p:cNvPr>
            <p:cNvSpPr/>
            <p:nvPr/>
          </p:nvSpPr>
          <p:spPr>
            <a:xfrm>
              <a:off x="8108961" y="4287242"/>
              <a:ext cx="76334" cy="76334"/>
            </a:xfrm>
            <a:prstGeom prst="ellipse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8" name="Ellipse 67">
              <a:extLst>
                <a:ext uri="{FF2B5EF4-FFF2-40B4-BE49-F238E27FC236}">
                  <a16:creationId xmlns:a16="http://schemas.microsoft.com/office/drawing/2014/main" id="{353DB061-34FE-44FE-7122-DFA954823DD6}"/>
                </a:ext>
              </a:extLst>
            </p:cNvPr>
            <p:cNvSpPr/>
            <p:nvPr/>
          </p:nvSpPr>
          <p:spPr>
            <a:xfrm>
              <a:off x="8353425" y="4287242"/>
              <a:ext cx="76334" cy="76334"/>
            </a:xfrm>
            <a:prstGeom prst="ellipse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8" name="Ellipse 97">
              <a:extLst>
                <a:ext uri="{FF2B5EF4-FFF2-40B4-BE49-F238E27FC236}">
                  <a16:creationId xmlns:a16="http://schemas.microsoft.com/office/drawing/2014/main" id="{6987942A-1FC2-08AB-B54B-8265FD1EC9B3}"/>
                </a:ext>
              </a:extLst>
            </p:cNvPr>
            <p:cNvSpPr/>
            <p:nvPr/>
          </p:nvSpPr>
          <p:spPr>
            <a:xfrm>
              <a:off x="9909406" y="4229253"/>
              <a:ext cx="76334" cy="7633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9" name="Ellipse 98">
              <a:extLst>
                <a:ext uri="{FF2B5EF4-FFF2-40B4-BE49-F238E27FC236}">
                  <a16:creationId xmlns:a16="http://schemas.microsoft.com/office/drawing/2014/main" id="{9C5CB284-D001-04F7-F332-0F46055B76B3}"/>
                </a:ext>
              </a:extLst>
            </p:cNvPr>
            <p:cNvSpPr/>
            <p:nvPr/>
          </p:nvSpPr>
          <p:spPr>
            <a:xfrm>
              <a:off x="10062851" y="4289682"/>
              <a:ext cx="76334" cy="7633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0" name="Ellipse 99">
              <a:extLst>
                <a:ext uri="{FF2B5EF4-FFF2-40B4-BE49-F238E27FC236}">
                  <a16:creationId xmlns:a16="http://schemas.microsoft.com/office/drawing/2014/main" id="{F0E09B21-28B8-7081-15E4-703820A98613}"/>
                </a:ext>
              </a:extLst>
            </p:cNvPr>
            <p:cNvSpPr/>
            <p:nvPr/>
          </p:nvSpPr>
          <p:spPr>
            <a:xfrm>
              <a:off x="10352794" y="4119216"/>
              <a:ext cx="76334" cy="7633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1" name="Ellipse 100">
              <a:extLst>
                <a:ext uri="{FF2B5EF4-FFF2-40B4-BE49-F238E27FC236}">
                  <a16:creationId xmlns:a16="http://schemas.microsoft.com/office/drawing/2014/main" id="{31474DBB-CC0E-5801-915C-EACFA24B4DF7}"/>
                </a:ext>
              </a:extLst>
            </p:cNvPr>
            <p:cNvSpPr/>
            <p:nvPr/>
          </p:nvSpPr>
          <p:spPr>
            <a:xfrm>
              <a:off x="9998519" y="4104373"/>
              <a:ext cx="76334" cy="7633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2" name="Ellipse 101">
              <a:extLst>
                <a:ext uri="{FF2B5EF4-FFF2-40B4-BE49-F238E27FC236}">
                  <a16:creationId xmlns:a16="http://schemas.microsoft.com/office/drawing/2014/main" id="{407BA79C-CF7F-01E5-A918-54FD86F57717}"/>
                </a:ext>
              </a:extLst>
            </p:cNvPr>
            <p:cNvSpPr/>
            <p:nvPr/>
          </p:nvSpPr>
          <p:spPr>
            <a:xfrm>
              <a:off x="10246821" y="4312709"/>
              <a:ext cx="76334" cy="7633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3" name="Ellipse 102">
              <a:extLst>
                <a:ext uri="{FF2B5EF4-FFF2-40B4-BE49-F238E27FC236}">
                  <a16:creationId xmlns:a16="http://schemas.microsoft.com/office/drawing/2014/main" id="{46A5E3B8-C28C-934E-20CE-AF58DDAED2E3}"/>
                </a:ext>
              </a:extLst>
            </p:cNvPr>
            <p:cNvSpPr/>
            <p:nvPr/>
          </p:nvSpPr>
          <p:spPr>
            <a:xfrm>
              <a:off x="10182135" y="4171941"/>
              <a:ext cx="76334" cy="7633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4" name="Ellipse 103">
              <a:extLst>
                <a:ext uri="{FF2B5EF4-FFF2-40B4-BE49-F238E27FC236}">
                  <a16:creationId xmlns:a16="http://schemas.microsoft.com/office/drawing/2014/main" id="{60A7D3FC-9F84-4B7F-88EC-1F6BFF6B78F9}"/>
                </a:ext>
              </a:extLst>
            </p:cNvPr>
            <p:cNvSpPr/>
            <p:nvPr/>
          </p:nvSpPr>
          <p:spPr>
            <a:xfrm>
              <a:off x="10386558" y="4275186"/>
              <a:ext cx="76334" cy="7633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5" name="Ellipse 104">
              <a:extLst>
                <a:ext uri="{FF2B5EF4-FFF2-40B4-BE49-F238E27FC236}">
                  <a16:creationId xmlns:a16="http://schemas.microsoft.com/office/drawing/2014/main" id="{502CA4D5-F1EC-4458-88F0-3022CD39F265}"/>
                </a:ext>
              </a:extLst>
            </p:cNvPr>
            <p:cNvSpPr/>
            <p:nvPr/>
          </p:nvSpPr>
          <p:spPr>
            <a:xfrm>
              <a:off x="9939443" y="4415624"/>
              <a:ext cx="76334" cy="7633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6" name="Ellipse 105">
              <a:extLst>
                <a:ext uri="{FF2B5EF4-FFF2-40B4-BE49-F238E27FC236}">
                  <a16:creationId xmlns:a16="http://schemas.microsoft.com/office/drawing/2014/main" id="{6CA0709F-EA70-A08A-D273-2720A8F14E48}"/>
                </a:ext>
              </a:extLst>
            </p:cNvPr>
            <p:cNvSpPr/>
            <p:nvPr/>
          </p:nvSpPr>
          <p:spPr>
            <a:xfrm>
              <a:off x="10203810" y="4453791"/>
              <a:ext cx="76334" cy="7633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7" name="Ellipse 106">
              <a:extLst>
                <a:ext uri="{FF2B5EF4-FFF2-40B4-BE49-F238E27FC236}">
                  <a16:creationId xmlns:a16="http://schemas.microsoft.com/office/drawing/2014/main" id="{E606A3A4-32FF-9263-0917-D2B32E32517C}"/>
                </a:ext>
              </a:extLst>
            </p:cNvPr>
            <p:cNvSpPr/>
            <p:nvPr/>
          </p:nvSpPr>
          <p:spPr>
            <a:xfrm>
              <a:off x="10407325" y="4415624"/>
              <a:ext cx="76334" cy="7633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10" name="Gerade Verbindung mit Pfeil 109">
              <a:extLst>
                <a:ext uri="{FF2B5EF4-FFF2-40B4-BE49-F238E27FC236}">
                  <a16:creationId xmlns:a16="http://schemas.microsoft.com/office/drawing/2014/main" id="{98D356C4-F356-505F-024D-178AA955E633}"/>
                </a:ext>
              </a:extLst>
            </p:cNvPr>
            <p:cNvCxnSpPr/>
            <p:nvPr/>
          </p:nvCxnSpPr>
          <p:spPr>
            <a:xfrm>
              <a:off x="6892325" y="4171068"/>
              <a:ext cx="526785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1" name="Gerade Verbindung mit Pfeil 110">
              <a:extLst>
                <a:ext uri="{FF2B5EF4-FFF2-40B4-BE49-F238E27FC236}">
                  <a16:creationId xmlns:a16="http://schemas.microsoft.com/office/drawing/2014/main" id="{934E1839-6B5F-EA8B-6C94-84606791C9C3}"/>
                </a:ext>
              </a:extLst>
            </p:cNvPr>
            <p:cNvCxnSpPr/>
            <p:nvPr/>
          </p:nvCxnSpPr>
          <p:spPr>
            <a:xfrm>
              <a:off x="9060561" y="4183909"/>
              <a:ext cx="526785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12" name="Textfeld 111">
              <a:extLst>
                <a:ext uri="{FF2B5EF4-FFF2-40B4-BE49-F238E27FC236}">
                  <a16:creationId xmlns:a16="http://schemas.microsoft.com/office/drawing/2014/main" id="{AA84D712-4210-D392-F584-BB6F33326E9C}"/>
                </a:ext>
              </a:extLst>
            </p:cNvPr>
            <p:cNvSpPr txBox="1"/>
            <p:nvPr/>
          </p:nvSpPr>
          <p:spPr>
            <a:xfrm>
              <a:off x="9145179" y="3521503"/>
              <a:ext cx="33250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4000" b="1" dirty="0"/>
                <a:t>?</a:t>
              </a:r>
            </a:p>
          </p:txBody>
        </p:sp>
      </p:grpSp>
      <p:grpSp>
        <p:nvGrpSpPr>
          <p:cNvPr id="119" name="Gruppieren 118">
            <a:extLst>
              <a:ext uri="{FF2B5EF4-FFF2-40B4-BE49-F238E27FC236}">
                <a16:creationId xmlns:a16="http://schemas.microsoft.com/office/drawing/2014/main" id="{B71418AB-5212-0709-E645-2713594D016F}"/>
              </a:ext>
            </a:extLst>
          </p:cNvPr>
          <p:cNvGrpSpPr/>
          <p:nvPr/>
        </p:nvGrpSpPr>
        <p:grpSpPr>
          <a:xfrm>
            <a:off x="5044427" y="4702488"/>
            <a:ext cx="6275294" cy="607740"/>
            <a:chOff x="5083319" y="4900923"/>
            <a:chExt cx="6275294" cy="607740"/>
          </a:xfrm>
        </p:grpSpPr>
        <p:sp>
          <p:nvSpPr>
            <p:cNvPr id="113" name="Rechteck 112">
              <a:extLst>
                <a:ext uri="{FF2B5EF4-FFF2-40B4-BE49-F238E27FC236}">
                  <a16:creationId xmlns:a16="http://schemas.microsoft.com/office/drawing/2014/main" id="{22AF95D9-FE03-951E-ACFD-C5EFD5B000DA}"/>
                </a:ext>
              </a:extLst>
            </p:cNvPr>
            <p:cNvSpPr/>
            <p:nvPr/>
          </p:nvSpPr>
          <p:spPr>
            <a:xfrm>
              <a:off x="5083319" y="4900923"/>
              <a:ext cx="6275294" cy="607740"/>
            </a:xfrm>
            <a:prstGeom prst="rect">
              <a:avLst/>
            </a:prstGeom>
            <a:solidFill>
              <a:srgbClr val="DCEAF7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4" name="Textfeld 113">
              <a:extLst>
                <a:ext uri="{FF2B5EF4-FFF2-40B4-BE49-F238E27FC236}">
                  <a16:creationId xmlns:a16="http://schemas.microsoft.com/office/drawing/2014/main" id="{98946208-4429-3C65-DC7F-2A82EBEAE7E3}"/>
                </a:ext>
              </a:extLst>
            </p:cNvPr>
            <p:cNvSpPr txBox="1"/>
            <p:nvPr/>
          </p:nvSpPr>
          <p:spPr>
            <a:xfrm>
              <a:off x="5083319" y="4984783"/>
              <a:ext cx="627529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de-DE" sz="2400" dirty="0">
                  <a:latin typeface="+mj-lt"/>
                  <a:sym typeface="Wingdings" panose="05000000000000000000" pitchFamily="2" charset="2"/>
                </a:rPr>
                <a:t>Künstlich erzeugte Symptome            Krankheiten</a:t>
              </a:r>
              <a:endParaRPr lang="de-DE" sz="2400" dirty="0">
                <a:latin typeface="+mj-lt"/>
              </a:endParaRPr>
            </a:p>
          </p:txBody>
        </p:sp>
        <p:grpSp>
          <p:nvGrpSpPr>
            <p:cNvPr id="115" name="Gruppieren 114">
              <a:extLst>
                <a:ext uri="{FF2B5EF4-FFF2-40B4-BE49-F238E27FC236}">
                  <a16:creationId xmlns:a16="http://schemas.microsoft.com/office/drawing/2014/main" id="{50FBCD44-F355-B80B-E533-F807D9B97A32}"/>
                </a:ext>
              </a:extLst>
            </p:cNvPr>
            <p:cNvGrpSpPr/>
            <p:nvPr/>
          </p:nvGrpSpPr>
          <p:grpSpPr>
            <a:xfrm>
              <a:off x="9099473" y="5097525"/>
              <a:ext cx="340634" cy="236179"/>
              <a:chOff x="2619664" y="3180865"/>
              <a:chExt cx="695325" cy="720986"/>
            </a:xfrm>
          </p:grpSpPr>
          <p:cxnSp>
            <p:nvCxnSpPr>
              <p:cNvPr id="116" name="Gerader Verbinder 115">
                <a:extLst>
                  <a:ext uri="{FF2B5EF4-FFF2-40B4-BE49-F238E27FC236}">
                    <a16:creationId xmlns:a16="http://schemas.microsoft.com/office/drawing/2014/main" id="{2332E4B2-DB1B-2D4F-3346-46B5439E90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19664" y="3662020"/>
                <a:ext cx="695325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Gerader Verbinder 116">
                <a:extLst>
                  <a:ext uri="{FF2B5EF4-FFF2-40B4-BE49-F238E27FC236}">
                    <a16:creationId xmlns:a16="http://schemas.microsoft.com/office/drawing/2014/main" id="{391A5C02-1F88-CFD0-7DB4-00A40AFE64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19664" y="3409265"/>
                <a:ext cx="695325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Gerader Verbinder 117">
                <a:extLst>
                  <a:ext uri="{FF2B5EF4-FFF2-40B4-BE49-F238E27FC236}">
                    <a16:creationId xmlns:a16="http://schemas.microsoft.com/office/drawing/2014/main" id="{75908207-25BA-8A7D-1CD7-6E289410EE0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761892" y="3180865"/>
                <a:ext cx="409400" cy="720986"/>
              </a:xfrm>
              <a:prstGeom prst="line">
                <a:avLst/>
              </a:prstGeom>
              <a:ln w="38100" cap="rnd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5602858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81EF22-F3AC-8EAA-AF6A-BD2C8ADBDE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60BFA149-8439-7290-56F1-5FB5DAB48296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373B8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hteck 7">
            <a:extLst>
              <a:ext uri="{FF2B5EF4-FFF2-40B4-BE49-F238E27FC236}">
                <a16:creationId xmlns:a16="http://schemas.microsoft.com/office/drawing/2014/main" id="{D4EB5F90-C33A-6040-88D7-FA73D4989A77}"/>
              </a:ext>
            </a:extLst>
          </p:cNvPr>
          <p:cNvSpPr/>
          <p:nvPr/>
        </p:nvSpPr>
        <p:spPr>
          <a:xfrm>
            <a:off x="0" y="0"/>
            <a:ext cx="12192000" cy="948676"/>
          </a:xfrm>
          <a:prstGeom prst="rect">
            <a:avLst/>
          </a:prstGeom>
          <a:solidFill>
            <a:srgbClr val="373B8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190494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1D023D7B-B8FC-01E7-B99A-6DE77B092743}"/>
              </a:ext>
            </a:extLst>
          </p:cNvPr>
          <p:cNvSpPr txBox="1"/>
          <p:nvPr/>
        </p:nvSpPr>
        <p:spPr>
          <a:xfrm>
            <a:off x="367884" y="210906"/>
            <a:ext cx="116286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chemeClr val="bg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Fehlende Übertragbarkeit</a:t>
            </a:r>
          </a:p>
        </p:txBody>
      </p:sp>
      <p:pic>
        <p:nvPicPr>
          <p:cNvPr id="10" name="Grafik 9" descr="Ein Bild, das Text, Schrift, Grafiken, Kalligrafie enthält.">
            <a:extLst>
              <a:ext uri="{FF2B5EF4-FFF2-40B4-BE49-F238E27FC236}">
                <a16:creationId xmlns:a16="http://schemas.microsoft.com/office/drawing/2014/main" id="{B6595C32-BC56-3AC1-992C-AD421BDD78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C38A6FE7-709E-FBD0-50C7-F54BB82BD942}"/>
              </a:ext>
            </a:extLst>
          </p:cNvPr>
          <p:cNvGrpSpPr/>
          <p:nvPr/>
        </p:nvGrpSpPr>
        <p:grpSpPr>
          <a:xfrm>
            <a:off x="651057" y="1719642"/>
            <a:ext cx="3348060" cy="3990963"/>
            <a:chOff x="8343900" y="1431890"/>
            <a:chExt cx="3348060" cy="3990963"/>
          </a:xfrm>
        </p:grpSpPr>
        <p:grpSp>
          <p:nvGrpSpPr>
            <p:cNvPr id="4" name="Gruppieren 3">
              <a:extLst>
                <a:ext uri="{FF2B5EF4-FFF2-40B4-BE49-F238E27FC236}">
                  <a16:creationId xmlns:a16="http://schemas.microsoft.com/office/drawing/2014/main" id="{44E7FAFD-AC1A-EFB3-E36C-2664D3086A51}"/>
                </a:ext>
              </a:extLst>
            </p:cNvPr>
            <p:cNvGrpSpPr/>
            <p:nvPr/>
          </p:nvGrpSpPr>
          <p:grpSpPr>
            <a:xfrm>
              <a:off x="9312076" y="2131241"/>
              <a:ext cx="1326137" cy="1614215"/>
              <a:chOff x="8020306" y="2267838"/>
              <a:chExt cx="1326137" cy="1614215"/>
            </a:xfrm>
          </p:grpSpPr>
          <p:grpSp>
            <p:nvGrpSpPr>
              <p:cNvPr id="7" name="Gruppieren 6">
                <a:extLst>
                  <a:ext uri="{FF2B5EF4-FFF2-40B4-BE49-F238E27FC236}">
                    <a16:creationId xmlns:a16="http://schemas.microsoft.com/office/drawing/2014/main" id="{18859808-C363-541B-891B-D9CA0953E067}"/>
                  </a:ext>
                </a:extLst>
              </p:cNvPr>
              <p:cNvGrpSpPr/>
              <p:nvPr/>
            </p:nvGrpSpPr>
            <p:grpSpPr>
              <a:xfrm>
                <a:off x="8020306" y="2267838"/>
                <a:ext cx="438150" cy="1519029"/>
                <a:chOff x="8020306" y="2267838"/>
                <a:chExt cx="438150" cy="1519029"/>
              </a:xfrm>
            </p:grpSpPr>
            <p:grpSp>
              <p:nvGrpSpPr>
                <p:cNvPr id="21" name="Gruppieren 20">
                  <a:extLst>
                    <a:ext uri="{FF2B5EF4-FFF2-40B4-BE49-F238E27FC236}">
                      <a16:creationId xmlns:a16="http://schemas.microsoft.com/office/drawing/2014/main" id="{702BDD93-CA36-2D0F-1B1C-567CC11381B1}"/>
                    </a:ext>
                  </a:extLst>
                </p:cNvPr>
                <p:cNvGrpSpPr/>
                <p:nvPr/>
              </p:nvGrpSpPr>
              <p:grpSpPr>
                <a:xfrm>
                  <a:off x="8020306" y="2650897"/>
                  <a:ext cx="438150" cy="1135970"/>
                  <a:chOff x="8020306" y="2650897"/>
                  <a:chExt cx="438150" cy="1135970"/>
                </a:xfrm>
              </p:grpSpPr>
              <p:sp>
                <p:nvSpPr>
                  <p:cNvPr id="32" name="Rechteck 31">
                    <a:extLst>
                      <a:ext uri="{FF2B5EF4-FFF2-40B4-BE49-F238E27FC236}">
                        <a16:creationId xmlns:a16="http://schemas.microsoft.com/office/drawing/2014/main" id="{30BE5A22-8DBB-582E-8CC4-F8C4543C99D0}"/>
                      </a:ext>
                    </a:extLst>
                  </p:cNvPr>
                  <p:cNvSpPr/>
                  <p:nvPr/>
                </p:nvSpPr>
                <p:spPr>
                  <a:xfrm>
                    <a:off x="8063041" y="2777979"/>
                    <a:ext cx="352425" cy="815418"/>
                  </a:xfrm>
                  <a:prstGeom prst="rect">
                    <a:avLst/>
                  </a:prstGeom>
                  <a:solidFill>
                    <a:schemeClr val="bg1"/>
                  </a:solidFill>
                  <a:ln w="85725" cap="rnd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 dirty="0"/>
                  </a:p>
                </p:txBody>
              </p:sp>
              <p:sp>
                <p:nvSpPr>
                  <p:cNvPr id="33" name="Ellipse 32">
                    <a:extLst>
                      <a:ext uri="{FF2B5EF4-FFF2-40B4-BE49-F238E27FC236}">
                        <a16:creationId xmlns:a16="http://schemas.microsoft.com/office/drawing/2014/main" id="{2DF21DC9-47CC-C0BA-DCDE-C8896B71A385}"/>
                      </a:ext>
                    </a:extLst>
                  </p:cNvPr>
                  <p:cNvSpPr/>
                  <p:nvPr/>
                </p:nvSpPr>
                <p:spPr>
                  <a:xfrm>
                    <a:off x="8041610" y="3378599"/>
                    <a:ext cx="395286" cy="408268"/>
                  </a:xfrm>
                  <a:prstGeom prst="ellipse">
                    <a:avLst/>
                  </a:prstGeom>
                  <a:solidFill>
                    <a:schemeClr val="bg1"/>
                  </a:solidFill>
                  <a:ln w="79375" cap="rnd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 dirty="0"/>
                  </a:p>
                </p:txBody>
              </p:sp>
              <p:sp>
                <p:nvSpPr>
                  <p:cNvPr id="34" name="Rechteck 33">
                    <a:extLst>
                      <a:ext uri="{FF2B5EF4-FFF2-40B4-BE49-F238E27FC236}">
                        <a16:creationId xmlns:a16="http://schemas.microsoft.com/office/drawing/2014/main" id="{DA37BBF0-AEC8-136F-C642-D221BA2BF73F}"/>
                      </a:ext>
                    </a:extLst>
                  </p:cNvPr>
                  <p:cNvSpPr/>
                  <p:nvPr/>
                </p:nvSpPr>
                <p:spPr>
                  <a:xfrm>
                    <a:off x="8102565" y="3246193"/>
                    <a:ext cx="273376" cy="299123"/>
                  </a:xfrm>
                  <a:prstGeom prst="rect">
                    <a:avLst/>
                  </a:prstGeom>
                  <a:solidFill>
                    <a:schemeClr val="bg1"/>
                  </a:solidFill>
                  <a:ln w="15875" cap="rnd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35" name="Rechteck: abgerundete Ecken 34">
                    <a:extLst>
                      <a:ext uri="{FF2B5EF4-FFF2-40B4-BE49-F238E27FC236}">
                        <a16:creationId xmlns:a16="http://schemas.microsoft.com/office/drawing/2014/main" id="{633288DE-051A-5746-C5F4-0DA5A39614DD}"/>
                      </a:ext>
                    </a:extLst>
                  </p:cNvPr>
                  <p:cNvSpPr/>
                  <p:nvPr/>
                </p:nvSpPr>
                <p:spPr>
                  <a:xfrm>
                    <a:off x="8020306" y="2650897"/>
                    <a:ext cx="438150" cy="144040"/>
                  </a:xfrm>
                  <a:prstGeom prst="roundRect">
                    <a:avLst/>
                  </a:prstGeom>
                  <a:solidFill>
                    <a:schemeClr val="bg1"/>
                  </a:solidFill>
                  <a:ln w="79375" cap="rnd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 dirty="0"/>
                  </a:p>
                </p:txBody>
              </p:sp>
              <p:sp>
                <p:nvSpPr>
                  <p:cNvPr id="36" name="Rechteck 35">
                    <a:extLst>
                      <a:ext uri="{FF2B5EF4-FFF2-40B4-BE49-F238E27FC236}">
                        <a16:creationId xmlns:a16="http://schemas.microsoft.com/office/drawing/2014/main" id="{A40F8491-0874-4006-BB69-BED7677BD60B}"/>
                      </a:ext>
                    </a:extLst>
                  </p:cNvPr>
                  <p:cNvSpPr/>
                  <p:nvPr/>
                </p:nvSpPr>
                <p:spPr>
                  <a:xfrm>
                    <a:off x="8102565" y="2738390"/>
                    <a:ext cx="273376" cy="657364"/>
                  </a:xfrm>
                  <a:prstGeom prst="rect">
                    <a:avLst/>
                  </a:prstGeom>
                  <a:solidFill>
                    <a:schemeClr val="bg1"/>
                  </a:solidFill>
                  <a:ln w="15875" cap="rnd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 dirty="0"/>
                  </a:p>
                </p:txBody>
              </p:sp>
            </p:grpSp>
            <p:grpSp>
              <p:nvGrpSpPr>
                <p:cNvPr id="22" name="Gruppieren 21">
                  <a:extLst>
                    <a:ext uri="{FF2B5EF4-FFF2-40B4-BE49-F238E27FC236}">
                      <a16:creationId xmlns:a16="http://schemas.microsoft.com/office/drawing/2014/main" id="{CA138100-D1BF-3604-19ED-7EEDA4C2E683}"/>
                    </a:ext>
                  </a:extLst>
                </p:cNvPr>
                <p:cNvGrpSpPr/>
                <p:nvPr/>
              </p:nvGrpSpPr>
              <p:grpSpPr>
                <a:xfrm>
                  <a:off x="8082087" y="3091377"/>
                  <a:ext cx="98034" cy="350707"/>
                  <a:chOff x="8905472" y="3027892"/>
                  <a:chExt cx="164434" cy="350707"/>
                </a:xfrm>
              </p:grpSpPr>
              <p:cxnSp>
                <p:nvCxnSpPr>
                  <p:cNvPr id="29" name="Gerader Verbinder 28">
                    <a:extLst>
                      <a:ext uri="{FF2B5EF4-FFF2-40B4-BE49-F238E27FC236}">
                        <a16:creationId xmlns:a16="http://schemas.microsoft.com/office/drawing/2014/main" id="{8457DAC7-D204-5313-59AB-263C76DC27C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905472" y="3027892"/>
                    <a:ext cx="164434" cy="0"/>
                  </a:xfrm>
                  <a:prstGeom prst="line">
                    <a:avLst/>
                  </a:prstGeom>
                  <a:ln w="53975" cap="rnd">
                    <a:solidFill>
                      <a:schemeClr val="tx1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Gerader Verbinder 29">
                    <a:extLst>
                      <a:ext uri="{FF2B5EF4-FFF2-40B4-BE49-F238E27FC236}">
                        <a16:creationId xmlns:a16="http://schemas.microsoft.com/office/drawing/2014/main" id="{3321BD4F-E15F-A0A4-7243-CB857D92C84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905472" y="3206217"/>
                    <a:ext cx="164434" cy="0"/>
                  </a:xfrm>
                  <a:prstGeom prst="line">
                    <a:avLst/>
                  </a:prstGeom>
                  <a:ln w="53975" cap="rnd">
                    <a:solidFill>
                      <a:schemeClr val="tx1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Gerader Verbinder 30">
                    <a:extLst>
                      <a:ext uri="{FF2B5EF4-FFF2-40B4-BE49-F238E27FC236}">
                        <a16:creationId xmlns:a16="http://schemas.microsoft.com/office/drawing/2014/main" id="{CE7E7C17-07E3-7164-46D7-DFF04082A20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905472" y="3378599"/>
                    <a:ext cx="164434" cy="0"/>
                  </a:xfrm>
                  <a:prstGeom prst="line">
                    <a:avLst/>
                  </a:prstGeom>
                  <a:ln w="53975" cap="rnd">
                    <a:solidFill>
                      <a:schemeClr val="tx1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3" name="Gerader Verbinder 22">
                  <a:extLst>
                    <a:ext uri="{FF2B5EF4-FFF2-40B4-BE49-F238E27FC236}">
                      <a16:creationId xmlns:a16="http://schemas.microsoft.com/office/drawing/2014/main" id="{27DDCACE-6C28-9C59-8608-7B12F13EAE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090747" y="2929870"/>
                  <a:ext cx="324719" cy="0"/>
                </a:xfrm>
                <a:prstGeom prst="line">
                  <a:avLst/>
                </a:prstGeom>
                <a:ln w="53975" cap="rnd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4" name="Ellipse 23">
                  <a:extLst>
                    <a:ext uri="{FF2B5EF4-FFF2-40B4-BE49-F238E27FC236}">
                      <a16:creationId xmlns:a16="http://schemas.microsoft.com/office/drawing/2014/main" id="{92BE3B17-DC13-243A-AD35-FD2BEDDFAB87}"/>
                    </a:ext>
                  </a:extLst>
                </p:cNvPr>
                <p:cNvSpPr/>
                <p:nvPr/>
              </p:nvSpPr>
              <p:spPr>
                <a:xfrm>
                  <a:off x="8189646" y="2410130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25" name="Ellipse 24">
                  <a:extLst>
                    <a:ext uri="{FF2B5EF4-FFF2-40B4-BE49-F238E27FC236}">
                      <a16:creationId xmlns:a16="http://schemas.microsoft.com/office/drawing/2014/main" id="{C3B5D0D1-B13B-121C-F6CB-B129C4284FDA}"/>
                    </a:ext>
                  </a:extLst>
                </p:cNvPr>
                <p:cNvSpPr/>
                <p:nvPr/>
              </p:nvSpPr>
              <p:spPr>
                <a:xfrm>
                  <a:off x="8267406" y="2267838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26" name="Ellipse 25">
                  <a:extLst>
                    <a:ext uri="{FF2B5EF4-FFF2-40B4-BE49-F238E27FC236}">
                      <a16:creationId xmlns:a16="http://schemas.microsoft.com/office/drawing/2014/main" id="{5AB9B636-B292-61F9-D5ED-D1C3AFEF6373}"/>
                    </a:ext>
                  </a:extLst>
                </p:cNvPr>
                <p:cNvSpPr/>
                <p:nvPr/>
              </p:nvSpPr>
              <p:spPr>
                <a:xfrm>
                  <a:off x="8326114" y="248503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27" name="Ellipse 26">
                  <a:extLst>
                    <a:ext uri="{FF2B5EF4-FFF2-40B4-BE49-F238E27FC236}">
                      <a16:creationId xmlns:a16="http://schemas.microsoft.com/office/drawing/2014/main" id="{8124D2EE-0D59-B038-52C5-61D54F955899}"/>
                    </a:ext>
                  </a:extLst>
                </p:cNvPr>
                <p:cNvSpPr/>
                <p:nvPr/>
              </p:nvSpPr>
              <p:spPr>
                <a:xfrm>
                  <a:off x="8131104" y="2293609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28" name="Ellipse 27">
                  <a:extLst>
                    <a:ext uri="{FF2B5EF4-FFF2-40B4-BE49-F238E27FC236}">
                      <a16:creationId xmlns:a16="http://schemas.microsoft.com/office/drawing/2014/main" id="{393A93A6-38CB-0EBF-B89A-E96020348633}"/>
                    </a:ext>
                  </a:extLst>
                </p:cNvPr>
                <p:cNvSpPr/>
                <p:nvPr/>
              </p:nvSpPr>
              <p:spPr>
                <a:xfrm>
                  <a:off x="8102565" y="2507896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11" name="Gruppieren 10">
                <a:extLst>
                  <a:ext uri="{FF2B5EF4-FFF2-40B4-BE49-F238E27FC236}">
                    <a16:creationId xmlns:a16="http://schemas.microsoft.com/office/drawing/2014/main" id="{C6B0E8D8-007A-D2BA-ECC4-B81B3CC4C8CD}"/>
                  </a:ext>
                </a:extLst>
              </p:cNvPr>
              <p:cNvGrpSpPr/>
              <p:nvPr/>
            </p:nvGrpSpPr>
            <p:grpSpPr>
              <a:xfrm>
                <a:off x="8372088" y="2313557"/>
                <a:ext cx="974355" cy="1568496"/>
                <a:chOff x="8731945" y="2314435"/>
                <a:chExt cx="974355" cy="1568496"/>
              </a:xfrm>
            </p:grpSpPr>
            <p:grpSp>
              <p:nvGrpSpPr>
                <p:cNvPr id="12" name="Gruppieren 11">
                  <a:extLst>
                    <a:ext uri="{FF2B5EF4-FFF2-40B4-BE49-F238E27FC236}">
                      <a16:creationId xmlns:a16="http://schemas.microsoft.com/office/drawing/2014/main" id="{791463C5-292A-65CC-90EE-CFF503D52075}"/>
                    </a:ext>
                  </a:extLst>
                </p:cNvPr>
                <p:cNvGrpSpPr/>
                <p:nvPr/>
              </p:nvGrpSpPr>
              <p:grpSpPr>
                <a:xfrm>
                  <a:off x="8731945" y="2314435"/>
                  <a:ext cx="974355" cy="1568496"/>
                  <a:chOff x="8731945" y="2314435"/>
                  <a:chExt cx="974355" cy="1568496"/>
                </a:xfrm>
              </p:grpSpPr>
              <p:sp>
                <p:nvSpPr>
                  <p:cNvPr id="14" name="Ellipse 13">
                    <a:extLst>
                      <a:ext uri="{FF2B5EF4-FFF2-40B4-BE49-F238E27FC236}">
                        <a16:creationId xmlns:a16="http://schemas.microsoft.com/office/drawing/2014/main" id="{CED3D42C-9BDD-D0E5-63F5-B654254DD7C0}"/>
                      </a:ext>
                    </a:extLst>
                  </p:cNvPr>
                  <p:cNvSpPr/>
                  <p:nvPr/>
                </p:nvSpPr>
                <p:spPr>
                  <a:xfrm>
                    <a:off x="8731945" y="2908576"/>
                    <a:ext cx="974355" cy="974355"/>
                  </a:xfrm>
                  <a:prstGeom prst="ellipse">
                    <a:avLst/>
                  </a:prstGeom>
                  <a:solidFill>
                    <a:schemeClr val="bg1"/>
                  </a:solidFill>
                  <a:ln w="635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 dirty="0"/>
                  </a:p>
                </p:txBody>
              </p:sp>
              <p:grpSp>
                <p:nvGrpSpPr>
                  <p:cNvPr id="15" name="Gruppieren 14">
                    <a:extLst>
                      <a:ext uri="{FF2B5EF4-FFF2-40B4-BE49-F238E27FC236}">
                        <a16:creationId xmlns:a16="http://schemas.microsoft.com/office/drawing/2014/main" id="{7FD68AEF-8002-4189-0A0E-571F2F892CCA}"/>
                      </a:ext>
                    </a:extLst>
                  </p:cNvPr>
                  <p:cNvGrpSpPr/>
                  <p:nvPr/>
                </p:nvGrpSpPr>
                <p:grpSpPr>
                  <a:xfrm>
                    <a:off x="8854608" y="2314435"/>
                    <a:ext cx="727505" cy="1183128"/>
                    <a:chOff x="7959216" y="2690486"/>
                    <a:chExt cx="578565" cy="940909"/>
                  </a:xfrm>
                </p:grpSpPr>
                <p:sp>
                  <p:nvSpPr>
                    <p:cNvPr id="16" name="Rechteck 15">
                      <a:extLst>
                        <a:ext uri="{FF2B5EF4-FFF2-40B4-BE49-F238E27FC236}">
                          <a16:creationId xmlns:a16="http://schemas.microsoft.com/office/drawing/2014/main" id="{57062522-A774-2E6F-0219-6E1A8BA32A9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063041" y="2777979"/>
                      <a:ext cx="352425" cy="546945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66675" cap="rnd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 dirty="0"/>
                    </a:p>
                  </p:txBody>
                </p:sp>
                <p:sp>
                  <p:nvSpPr>
                    <p:cNvPr id="17" name="Ellipse 16">
                      <a:extLst>
                        <a:ext uri="{FF2B5EF4-FFF2-40B4-BE49-F238E27FC236}">
                          <a16:creationId xmlns:a16="http://schemas.microsoft.com/office/drawing/2014/main" id="{3B356EE0-B3E4-93ED-7C8F-7AD797A89A4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59216" y="3223127"/>
                      <a:ext cx="578565" cy="408268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79375" cap="rnd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 dirty="0"/>
                    </a:p>
                  </p:txBody>
                </p:sp>
                <p:sp>
                  <p:nvSpPr>
                    <p:cNvPr id="18" name="Rechteck 17">
                      <a:extLst>
                        <a:ext uri="{FF2B5EF4-FFF2-40B4-BE49-F238E27FC236}">
                          <a16:creationId xmlns:a16="http://schemas.microsoft.com/office/drawing/2014/main" id="{D3EEE536-37DE-0539-6AA3-8E4CF6A600C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02565" y="3223453"/>
                      <a:ext cx="273376" cy="299123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5875" cap="rnd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 dirty="0"/>
                    </a:p>
                  </p:txBody>
                </p:sp>
                <p:sp>
                  <p:nvSpPr>
                    <p:cNvPr id="19" name="Rechteck: abgerundete Ecken 18">
                      <a:extLst>
                        <a:ext uri="{FF2B5EF4-FFF2-40B4-BE49-F238E27FC236}">
                          <a16:creationId xmlns:a16="http://schemas.microsoft.com/office/drawing/2014/main" id="{C6CDA6B8-C62A-7CBD-C8E3-48DD0EB8DA4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020306" y="2690486"/>
                      <a:ext cx="438150" cy="104450"/>
                    </a:xfrm>
                    <a:prstGeom prst="roundRect">
                      <a:avLst/>
                    </a:prstGeom>
                    <a:solidFill>
                      <a:schemeClr val="bg1"/>
                    </a:solidFill>
                    <a:ln w="57150" cap="rnd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 dirty="0"/>
                    </a:p>
                  </p:txBody>
                </p:sp>
                <p:sp>
                  <p:nvSpPr>
                    <p:cNvPr id="20" name="Rechteck 19">
                      <a:extLst>
                        <a:ext uri="{FF2B5EF4-FFF2-40B4-BE49-F238E27FC236}">
                          <a16:creationId xmlns:a16="http://schemas.microsoft.com/office/drawing/2014/main" id="{D9AF1CCC-3372-D4BB-77CD-3A657AFF272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02565" y="2751002"/>
                      <a:ext cx="273376" cy="623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5875" cap="rnd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 dirty="0"/>
                    </a:p>
                  </p:txBody>
                </p:sp>
              </p:grpSp>
            </p:grpSp>
            <p:sp>
              <p:nvSpPr>
                <p:cNvPr id="13" name="Sehne 12">
                  <a:extLst>
                    <a:ext uri="{FF2B5EF4-FFF2-40B4-BE49-F238E27FC236}">
                      <a16:creationId xmlns:a16="http://schemas.microsoft.com/office/drawing/2014/main" id="{1360D7EA-F20A-81BB-7412-6B204A23DFD2}"/>
                    </a:ext>
                  </a:extLst>
                </p:cNvPr>
                <p:cNvSpPr/>
                <p:nvPr/>
              </p:nvSpPr>
              <p:spPr>
                <a:xfrm rot="17628174">
                  <a:off x="8822084" y="2998715"/>
                  <a:ext cx="794077" cy="794077"/>
                </a:xfrm>
                <a:prstGeom prst="chord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FB9DF7AD-005B-730C-DC1D-1C72AFB2636A}"/>
                </a:ext>
              </a:extLst>
            </p:cNvPr>
            <p:cNvSpPr txBox="1"/>
            <p:nvPr/>
          </p:nvSpPr>
          <p:spPr>
            <a:xfrm>
              <a:off x="8430427" y="4298408"/>
              <a:ext cx="30726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/>
                <a:t>Laboreinflüsse</a:t>
              </a:r>
            </a:p>
          </p:txBody>
        </p:sp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B483A872-B7CB-7471-C8AB-3F2BCD641ABB}"/>
                </a:ext>
              </a:extLst>
            </p:cNvPr>
            <p:cNvSpPr/>
            <p:nvPr/>
          </p:nvSpPr>
          <p:spPr>
            <a:xfrm>
              <a:off x="8343900" y="1431890"/>
              <a:ext cx="3348060" cy="3990963"/>
            </a:xfrm>
            <a:prstGeom prst="rect">
              <a:avLst/>
            </a:prstGeom>
            <a:noFill/>
            <a:ln w="6032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aphicFrame>
        <p:nvGraphicFramePr>
          <p:cNvPr id="86" name="Tabelle 85">
            <a:extLst>
              <a:ext uri="{FF2B5EF4-FFF2-40B4-BE49-F238E27FC236}">
                <a16:creationId xmlns:a16="http://schemas.microsoft.com/office/drawing/2014/main" id="{246F87C3-DEBE-E468-A2EF-CFFE97153DB4}"/>
              </a:ext>
            </a:extLst>
          </p:cNvPr>
          <p:cNvGraphicFramePr>
            <a:graphicFrameLocks noGrp="1"/>
          </p:cNvGraphicFramePr>
          <p:nvPr/>
        </p:nvGraphicFramePr>
        <p:xfrm>
          <a:off x="4464807" y="2263729"/>
          <a:ext cx="2885149" cy="28654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5149">
                  <a:extLst>
                    <a:ext uri="{9D8B030D-6E8A-4147-A177-3AD203B41FA5}">
                      <a16:colId xmlns:a16="http://schemas.microsoft.com/office/drawing/2014/main" val="2984702674"/>
                    </a:ext>
                  </a:extLst>
                </a:gridCol>
              </a:tblGrid>
              <a:tr h="512546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de-DE" sz="2400" b="1" dirty="0">
                          <a:solidFill>
                            <a:schemeClr val="tx1"/>
                          </a:solidFill>
                        </a:rPr>
                        <a:t>Alles einheitlich:</a:t>
                      </a:r>
                    </a:p>
                  </a:txBody>
                  <a:tcPr marL="117739" marR="117739" marT="58869" marB="5886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19315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42900" indent="-342900" algn="l"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DE" sz="2400" b="0" dirty="0">
                          <a:solidFill>
                            <a:schemeClr val="tx1"/>
                          </a:solidFill>
                        </a:rPr>
                        <a:t>Licht</a:t>
                      </a:r>
                    </a:p>
                    <a:p>
                      <a:pPr marL="342900" indent="-342900" algn="l"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DE" sz="2400" b="0" dirty="0">
                          <a:solidFill>
                            <a:schemeClr val="tx1"/>
                          </a:solidFill>
                        </a:rPr>
                        <a:t>Luft</a:t>
                      </a:r>
                    </a:p>
                    <a:p>
                      <a:pPr marL="342900" indent="-342900" algn="l"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DE" sz="2400" b="0" dirty="0">
                          <a:solidFill>
                            <a:schemeClr val="tx1"/>
                          </a:solidFill>
                        </a:rPr>
                        <a:t>Temperatur</a:t>
                      </a:r>
                      <a:endParaRPr lang="de-DE" sz="2400" b="0" i="0" dirty="0">
                        <a:solidFill>
                          <a:schemeClr val="tx1"/>
                        </a:solidFill>
                      </a:endParaRPr>
                    </a:p>
                    <a:p>
                      <a:pPr marL="342900" indent="-342900" algn="l"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DE" sz="2400" b="0" i="0" dirty="0">
                          <a:solidFill>
                            <a:schemeClr val="tx1"/>
                          </a:solidFill>
                        </a:rPr>
                        <a:t>Futter</a:t>
                      </a:r>
                    </a:p>
                    <a:p>
                      <a:pPr marL="342900" indent="-342900" algn="l"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DE" sz="2400" b="0" dirty="0">
                          <a:solidFill>
                            <a:schemeClr val="tx1"/>
                          </a:solidFill>
                        </a:rPr>
                        <a:t>Käfige</a:t>
                      </a:r>
                    </a:p>
                  </a:txBody>
                  <a:tcPr marL="117739" marR="117739" marT="58869" marB="5886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9029393"/>
                  </a:ext>
                </a:extLst>
              </a:tr>
            </a:tbl>
          </a:graphicData>
        </a:graphic>
      </p:graphicFrame>
      <p:sp>
        <p:nvSpPr>
          <p:cNvPr id="101" name="Rechteck 100">
            <a:extLst>
              <a:ext uri="{FF2B5EF4-FFF2-40B4-BE49-F238E27FC236}">
                <a16:creationId xmlns:a16="http://schemas.microsoft.com/office/drawing/2014/main" id="{9E829C79-5AE1-7B00-981B-5B0865648EB2}"/>
              </a:ext>
            </a:extLst>
          </p:cNvPr>
          <p:cNvSpPr/>
          <p:nvPr/>
        </p:nvSpPr>
        <p:spPr>
          <a:xfrm>
            <a:off x="7628608" y="4413977"/>
            <a:ext cx="3529552" cy="1000195"/>
          </a:xfrm>
          <a:prstGeom prst="rect">
            <a:avLst/>
          </a:prstGeom>
          <a:solidFill>
            <a:srgbClr val="DCEAF7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02" name="Textfeld 101">
            <a:extLst>
              <a:ext uri="{FF2B5EF4-FFF2-40B4-BE49-F238E27FC236}">
                <a16:creationId xmlns:a16="http://schemas.microsoft.com/office/drawing/2014/main" id="{C760DFD9-B9CF-A8EB-5E71-4399E7C0136D}"/>
              </a:ext>
            </a:extLst>
          </p:cNvPr>
          <p:cNvSpPr txBox="1"/>
          <p:nvPr/>
        </p:nvSpPr>
        <p:spPr>
          <a:xfrm>
            <a:off x="7678531" y="4519094"/>
            <a:ext cx="342970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de-DE" sz="2400" dirty="0">
                <a:latin typeface="+mj-lt"/>
                <a:sym typeface="Wingdings" panose="05000000000000000000" pitchFamily="2" charset="2"/>
              </a:rPr>
              <a:t>Kein Mensch lebt wie „unter Laborbedingungen“</a:t>
            </a:r>
            <a:endParaRPr lang="de-DE" sz="2400" dirty="0">
              <a:latin typeface="+mj-lt"/>
            </a:endParaRPr>
          </a:p>
        </p:txBody>
      </p:sp>
      <p:grpSp>
        <p:nvGrpSpPr>
          <p:cNvPr id="106" name="Gruppieren 105">
            <a:extLst>
              <a:ext uri="{FF2B5EF4-FFF2-40B4-BE49-F238E27FC236}">
                <a16:creationId xmlns:a16="http://schemas.microsoft.com/office/drawing/2014/main" id="{D2839147-E8C6-797E-CEB0-17BFC55D7911}"/>
              </a:ext>
            </a:extLst>
          </p:cNvPr>
          <p:cNvGrpSpPr/>
          <p:nvPr/>
        </p:nvGrpSpPr>
        <p:grpSpPr>
          <a:xfrm>
            <a:off x="8072747" y="3084151"/>
            <a:ext cx="728054" cy="1163391"/>
            <a:chOff x="9160010" y="2225601"/>
            <a:chExt cx="658468" cy="1052196"/>
          </a:xfrm>
        </p:grpSpPr>
        <p:sp>
          <p:nvSpPr>
            <p:cNvPr id="107" name="Rechteck: obere Ecken abgerundet 106">
              <a:extLst>
                <a:ext uri="{FF2B5EF4-FFF2-40B4-BE49-F238E27FC236}">
                  <a16:creationId xmlns:a16="http://schemas.microsoft.com/office/drawing/2014/main" id="{115E465F-0D5F-D585-61E4-6D0AAAEE7BD1}"/>
                </a:ext>
              </a:extLst>
            </p:cNvPr>
            <p:cNvSpPr/>
            <p:nvPr/>
          </p:nvSpPr>
          <p:spPr>
            <a:xfrm>
              <a:off x="9160010" y="2705206"/>
              <a:ext cx="658468" cy="572591"/>
            </a:xfrm>
            <a:prstGeom prst="round2SameRect">
              <a:avLst>
                <a:gd name="adj1" fmla="val 50000"/>
                <a:gd name="adj2" fmla="val 6654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8" name="Ellipse 107">
              <a:extLst>
                <a:ext uri="{FF2B5EF4-FFF2-40B4-BE49-F238E27FC236}">
                  <a16:creationId xmlns:a16="http://schemas.microsoft.com/office/drawing/2014/main" id="{3A7C86B2-A436-CEC5-6B4A-CF2886928C4F}"/>
                </a:ext>
              </a:extLst>
            </p:cNvPr>
            <p:cNvSpPr/>
            <p:nvPr/>
          </p:nvSpPr>
          <p:spPr>
            <a:xfrm>
              <a:off x="9196466" y="2225601"/>
              <a:ext cx="585557" cy="585557"/>
            </a:xfrm>
            <a:prstGeom prst="ellipse">
              <a:avLst/>
            </a:prstGeom>
            <a:solidFill>
              <a:schemeClr val="tx1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20" name="Gruppieren 119">
            <a:extLst>
              <a:ext uri="{FF2B5EF4-FFF2-40B4-BE49-F238E27FC236}">
                <a16:creationId xmlns:a16="http://schemas.microsoft.com/office/drawing/2014/main" id="{1D9A76FA-FDBD-461F-4767-4110DEBCDF15}"/>
              </a:ext>
            </a:extLst>
          </p:cNvPr>
          <p:cNvGrpSpPr/>
          <p:nvPr/>
        </p:nvGrpSpPr>
        <p:grpSpPr>
          <a:xfrm>
            <a:off x="8997863" y="1965504"/>
            <a:ext cx="2497135" cy="1120008"/>
            <a:chOff x="11181583" y="856108"/>
            <a:chExt cx="2216305" cy="1112327"/>
          </a:xfrm>
        </p:grpSpPr>
        <p:sp>
          <p:nvSpPr>
            <p:cNvPr id="115" name="Wolke 114">
              <a:extLst>
                <a:ext uri="{FF2B5EF4-FFF2-40B4-BE49-F238E27FC236}">
                  <a16:creationId xmlns:a16="http://schemas.microsoft.com/office/drawing/2014/main" id="{E3FCA301-3AB1-111D-DC53-193192239E6E}"/>
                </a:ext>
              </a:extLst>
            </p:cNvPr>
            <p:cNvSpPr/>
            <p:nvPr/>
          </p:nvSpPr>
          <p:spPr>
            <a:xfrm>
              <a:off x="11181583" y="856108"/>
              <a:ext cx="2216305" cy="1112327"/>
            </a:xfrm>
            <a:prstGeom prst="cloud">
              <a:avLst/>
            </a:prstGeom>
            <a:solidFill>
              <a:schemeClr val="tx2">
                <a:lumMod val="10000"/>
                <a:lumOff val="9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  <a:ea typeface="Wandohope" panose="02030603000000000000" pitchFamily="18" charset="-128"/>
                <a:cs typeface="Dreaming Outloud Pro" panose="03050502040302030504" pitchFamily="66" charset="0"/>
              </a:endParaRPr>
            </a:p>
          </p:txBody>
        </p:sp>
        <p:sp>
          <p:nvSpPr>
            <p:cNvPr id="118" name="Ellipse 117">
              <a:extLst>
                <a:ext uri="{FF2B5EF4-FFF2-40B4-BE49-F238E27FC236}">
                  <a16:creationId xmlns:a16="http://schemas.microsoft.com/office/drawing/2014/main" id="{42ECCE2F-E1EC-2694-B815-1D30E8685C64}"/>
                </a:ext>
              </a:extLst>
            </p:cNvPr>
            <p:cNvSpPr/>
            <p:nvPr/>
          </p:nvSpPr>
          <p:spPr>
            <a:xfrm rot="19623648">
              <a:off x="12660268" y="1243555"/>
              <a:ext cx="509082" cy="418541"/>
            </a:xfrm>
            <a:prstGeom prst="ellipse">
              <a:avLst/>
            </a:prstGeom>
            <a:solidFill>
              <a:srgbClr val="DCEAF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050" dirty="0"/>
            </a:p>
          </p:txBody>
        </p:sp>
      </p:grpSp>
      <p:sp>
        <p:nvSpPr>
          <p:cNvPr id="124" name="Ellipse 123">
            <a:extLst>
              <a:ext uri="{FF2B5EF4-FFF2-40B4-BE49-F238E27FC236}">
                <a16:creationId xmlns:a16="http://schemas.microsoft.com/office/drawing/2014/main" id="{C58E401D-A0E8-0CD5-4642-02DD0D221A25}"/>
              </a:ext>
            </a:extLst>
          </p:cNvPr>
          <p:cNvSpPr/>
          <p:nvPr/>
        </p:nvSpPr>
        <p:spPr>
          <a:xfrm>
            <a:off x="8997863" y="2955116"/>
            <a:ext cx="201186" cy="201186"/>
          </a:xfrm>
          <a:prstGeom prst="ellipse">
            <a:avLst/>
          </a:prstGeom>
          <a:solidFill>
            <a:srgbClr val="DCEAF7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5" name="Ellipse 124">
            <a:extLst>
              <a:ext uri="{FF2B5EF4-FFF2-40B4-BE49-F238E27FC236}">
                <a16:creationId xmlns:a16="http://schemas.microsoft.com/office/drawing/2014/main" id="{8C69844F-F4D8-4850-7FF2-5E5B62B280E3}"/>
              </a:ext>
            </a:extLst>
          </p:cNvPr>
          <p:cNvSpPr/>
          <p:nvPr/>
        </p:nvSpPr>
        <p:spPr>
          <a:xfrm>
            <a:off x="8825196" y="3164007"/>
            <a:ext cx="124988" cy="124988"/>
          </a:xfrm>
          <a:prstGeom prst="ellipse">
            <a:avLst/>
          </a:prstGeom>
          <a:solidFill>
            <a:srgbClr val="DCEAF7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6" name="Textfeld 125">
            <a:extLst>
              <a:ext uri="{FF2B5EF4-FFF2-40B4-BE49-F238E27FC236}">
                <a16:creationId xmlns:a16="http://schemas.microsoft.com/office/drawing/2014/main" id="{388FB81E-057E-022B-7712-ED77950E61C9}"/>
              </a:ext>
            </a:extLst>
          </p:cNvPr>
          <p:cNvSpPr txBox="1"/>
          <p:nvPr/>
        </p:nvSpPr>
        <p:spPr>
          <a:xfrm>
            <a:off x="9256635" y="2259058"/>
            <a:ext cx="204934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600" dirty="0"/>
              <a:t>Nein, danke!</a:t>
            </a:r>
          </a:p>
        </p:txBody>
      </p:sp>
    </p:spTree>
    <p:extLst>
      <p:ext uri="{BB962C8B-B14F-4D97-AF65-F5344CB8AC3E}">
        <p14:creationId xmlns:p14="http://schemas.microsoft.com/office/powerpoint/2010/main" val="31973096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A4088A-D698-00E2-6E5E-0A2EC702D8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feld 13">
            <a:extLst>
              <a:ext uri="{FF2B5EF4-FFF2-40B4-BE49-F238E27FC236}">
                <a16:creationId xmlns:a16="http://schemas.microsoft.com/office/drawing/2014/main" id="{198B6E07-0BC8-C8CD-2176-2BCDBE29C2A7}"/>
              </a:ext>
            </a:extLst>
          </p:cNvPr>
          <p:cNvSpPr txBox="1"/>
          <p:nvPr/>
        </p:nvSpPr>
        <p:spPr>
          <a:xfrm>
            <a:off x="367884" y="210906"/>
            <a:ext cx="102025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rgbClr val="373B8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Unterschiedliche Wirkung von Medikamenten</a:t>
            </a:r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E5F7B588-5BA8-62F5-3CB8-96ED9A5BA85A}"/>
              </a:ext>
            </a:extLst>
          </p:cNvPr>
          <p:cNvGraphicFramePr>
            <a:graphicFrameLocks noGrp="1"/>
          </p:cNvGraphicFramePr>
          <p:nvPr/>
        </p:nvGraphicFramePr>
        <p:xfrm>
          <a:off x="1121404" y="1710760"/>
          <a:ext cx="9949192" cy="32551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2512">
                  <a:extLst>
                    <a:ext uri="{9D8B030D-6E8A-4147-A177-3AD203B41FA5}">
                      <a16:colId xmlns:a16="http://schemas.microsoft.com/office/drawing/2014/main" val="3894107344"/>
                    </a:ext>
                  </a:extLst>
                </a:gridCol>
                <a:gridCol w="3229867">
                  <a:extLst>
                    <a:ext uri="{9D8B030D-6E8A-4147-A177-3AD203B41FA5}">
                      <a16:colId xmlns:a16="http://schemas.microsoft.com/office/drawing/2014/main" val="2387443832"/>
                    </a:ext>
                  </a:extLst>
                </a:gridCol>
                <a:gridCol w="4626813">
                  <a:extLst>
                    <a:ext uri="{9D8B030D-6E8A-4147-A177-3AD203B41FA5}">
                      <a16:colId xmlns:a16="http://schemas.microsoft.com/office/drawing/2014/main" val="327446788"/>
                    </a:ext>
                  </a:extLst>
                </a:gridCol>
              </a:tblGrid>
              <a:tr h="621762">
                <a:tc>
                  <a:txBody>
                    <a:bodyPr/>
                    <a:lstStyle/>
                    <a:p>
                      <a:r>
                        <a:rPr lang="de-DE" sz="2400" b="1" dirty="0">
                          <a:latin typeface="+mn-lt"/>
                          <a:ea typeface="Wandohope" panose="02030603000000000000" pitchFamily="18" charset="-128"/>
                        </a:rPr>
                        <a:t>Medikament</a:t>
                      </a:r>
                    </a:p>
                  </a:txBody>
                  <a:tcPr>
                    <a:solidFill>
                      <a:srgbClr val="373B8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2400" b="1" dirty="0">
                          <a:latin typeface="+mn-lt"/>
                          <a:ea typeface="Wandohope" panose="02030603000000000000" pitchFamily="18" charset="-128"/>
                        </a:rPr>
                        <a:t>Wirkung Mensch</a:t>
                      </a:r>
                    </a:p>
                  </a:txBody>
                  <a:tcPr>
                    <a:solidFill>
                      <a:srgbClr val="373B8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2400" b="1" dirty="0">
                          <a:latin typeface="+mn-lt"/>
                          <a:ea typeface="Wandohope" panose="02030603000000000000" pitchFamily="18" charset="-128"/>
                        </a:rPr>
                        <a:t>Wirkung Tier</a:t>
                      </a:r>
                    </a:p>
                  </a:txBody>
                  <a:tcPr>
                    <a:solidFill>
                      <a:srgbClr val="373B8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1947829"/>
                  </a:ext>
                </a:extLst>
              </a:tr>
              <a:tr h="987505">
                <a:tc>
                  <a:txBody>
                    <a:bodyPr/>
                    <a:lstStyle/>
                    <a:p>
                      <a:r>
                        <a:rPr lang="de-DE" sz="2000" dirty="0">
                          <a:latin typeface="+mn-lt"/>
                          <a:ea typeface="Wandohope" panose="02030603000000000000" pitchFamily="18" charset="-128"/>
                        </a:rPr>
                        <a:t>Paracetamol</a:t>
                      </a:r>
                    </a:p>
                  </a:txBody>
                  <a:tcP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000" dirty="0">
                          <a:latin typeface="+mn-lt"/>
                          <a:ea typeface="Wandohope" panose="02030603000000000000" pitchFamily="18" charset="-128"/>
                        </a:rPr>
                        <a:t>Schmerzmittel</a:t>
                      </a:r>
                    </a:p>
                  </a:txBody>
                  <a:tcP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2000" dirty="0">
                          <a:latin typeface="+mn-lt"/>
                          <a:ea typeface="Wandohope" panose="02030603000000000000" pitchFamily="18" charset="-128"/>
                        </a:rPr>
                        <a:t>Giftig (Katzen)</a:t>
                      </a:r>
                    </a:p>
                    <a:p>
                      <a:r>
                        <a:rPr lang="de-DE" sz="2000" dirty="0">
                          <a:latin typeface="+mn-lt"/>
                          <a:ea typeface="Wandohope" panose="02030603000000000000" pitchFamily="18" charset="-128"/>
                        </a:rPr>
                        <a:t>Krebserregend (Nagetiere)</a:t>
                      </a:r>
                    </a:p>
                  </a:txBody>
                  <a:tcPr>
                    <a:solidFill>
                      <a:srgbClr val="F2F7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3110888"/>
                  </a:ext>
                </a:extLst>
              </a:tr>
              <a:tr h="548614">
                <a:tc>
                  <a:txBody>
                    <a:bodyPr/>
                    <a:lstStyle/>
                    <a:p>
                      <a:r>
                        <a:rPr lang="de-DE" sz="2000" dirty="0">
                          <a:latin typeface="+mn-lt"/>
                          <a:ea typeface="Wandohope" panose="02030603000000000000" pitchFamily="18" charset="-128"/>
                        </a:rPr>
                        <a:t>Penicillin</a:t>
                      </a:r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2000" dirty="0">
                          <a:latin typeface="+mn-lt"/>
                          <a:ea typeface="Wandohope" panose="02030603000000000000" pitchFamily="18" charset="-128"/>
                        </a:rPr>
                        <a:t>Antibiotikum</a:t>
                      </a:r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2000" dirty="0">
                          <a:latin typeface="+mn-lt"/>
                          <a:ea typeface="Wandohope" panose="02030603000000000000" pitchFamily="18" charset="-128"/>
                        </a:rPr>
                        <a:t>Tödlich (Kaninchen, Hamster)</a:t>
                      </a:r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2240842"/>
                  </a:ext>
                </a:extLst>
              </a:tr>
              <a:tr h="548614">
                <a:tc>
                  <a:txBody>
                    <a:bodyPr/>
                    <a:lstStyle/>
                    <a:p>
                      <a:r>
                        <a:rPr lang="de-DE" sz="2000" dirty="0">
                          <a:latin typeface="+mn-lt"/>
                          <a:ea typeface="Wandohope" panose="02030603000000000000" pitchFamily="18" charset="-128"/>
                        </a:rPr>
                        <a:t>Insulin</a:t>
                      </a:r>
                    </a:p>
                  </a:txBody>
                  <a:tcP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2000" dirty="0">
                          <a:latin typeface="+mn-lt"/>
                          <a:ea typeface="Wandohope" panose="02030603000000000000" pitchFamily="18" charset="-128"/>
                        </a:rPr>
                        <a:t>Hilft bei Diabetes</a:t>
                      </a:r>
                    </a:p>
                  </a:txBody>
                  <a:tcP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2000" dirty="0">
                          <a:latin typeface="+mn-lt"/>
                          <a:ea typeface="Wandohope" panose="02030603000000000000" pitchFamily="18" charset="-128"/>
                        </a:rPr>
                        <a:t>Missbildungen (Mäuse, Hühner)</a:t>
                      </a:r>
                    </a:p>
                  </a:txBody>
                  <a:tcPr>
                    <a:solidFill>
                      <a:srgbClr val="F2F7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6132330"/>
                  </a:ext>
                </a:extLst>
              </a:tr>
              <a:tr h="548614">
                <a:tc>
                  <a:txBody>
                    <a:bodyPr/>
                    <a:lstStyle/>
                    <a:p>
                      <a:r>
                        <a:rPr lang="de-DE" sz="2000" dirty="0">
                          <a:latin typeface="+mn-lt"/>
                          <a:ea typeface="Wandohope" panose="02030603000000000000" pitchFamily="18" charset="-128"/>
                        </a:rPr>
                        <a:t>Contergan</a:t>
                      </a:r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2000" dirty="0">
                          <a:latin typeface="+mn-lt"/>
                          <a:ea typeface="Wandohope" panose="02030603000000000000" pitchFamily="18" charset="-128"/>
                        </a:rPr>
                        <a:t>Schwerste Missbildungen</a:t>
                      </a:r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2000" dirty="0">
                          <a:latin typeface="+mn-lt"/>
                          <a:ea typeface="Wandohope" panose="02030603000000000000" pitchFamily="18" charset="-128"/>
                        </a:rPr>
                        <a:t>Keine Missbildungen (Mäuse, Ratte)</a:t>
                      </a:r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2029700"/>
                  </a:ext>
                </a:extLst>
              </a:tr>
            </a:tbl>
          </a:graphicData>
        </a:graphic>
      </p:graphicFrame>
      <p:cxnSp>
        <p:nvCxnSpPr>
          <p:cNvPr id="6" name="Gerader Verbinder 5">
            <a:extLst>
              <a:ext uri="{FF2B5EF4-FFF2-40B4-BE49-F238E27FC236}">
                <a16:creationId xmlns:a16="http://schemas.microsoft.com/office/drawing/2014/main" id="{90819154-B922-4514-A613-997D8B35DF7E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373B8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hteck 8">
            <a:extLst>
              <a:ext uri="{FF2B5EF4-FFF2-40B4-BE49-F238E27FC236}">
                <a16:creationId xmlns:a16="http://schemas.microsoft.com/office/drawing/2014/main" id="{122C7FCA-5C7F-5D07-C0FB-DE4EF2377F52}"/>
              </a:ext>
            </a:extLst>
          </p:cNvPr>
          <p:cNvSpPr/>
          <p:nvPr/>
        </p:nvSpPr>
        <p:spPr>
          <a:xfrm>
            <a:off x="0" y="0"/>
            <a:ext cx="12192000" cy="948676"/>
          </a:xfrm>
          <a:prstGeom prst="rect">
            <a:avLst/>
          </a:prstGeom>
          <a:solidFill>
            <a:srgbClr val="373B8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190494"/>
              </a:solidFill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8811F3BE-070D-FD35-B781-F05000ED2EEC}"/>
              </a:ext>
            </a:extLst>
          </p:cNvPr>
          <p:cNvSpPr txBox="1"/>
          <p:nvPr/>
        </p:nvSpPr>
        <p:spPr>
          <a:xfrm>
            <a:off x="367883" y="210906"/>
            <a:ext cx="107738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>
                <a:solidFill>
                  <a:schemeClr val="bg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Unterschiedliche Wirkung von Medikamenten</a:t>
            </a:r>
          </a:p>
        </p:txBody>
      </p:sp>
      <p:pic>
        <p:nvPicPr>
          <p:cNvPr id="11" name="Grafik 10" descr="Ein Bild, das Text, Schrift, Grafiken, Kalligrafie enthält.">
            <a:extLst>
              <a:ext uri="{FF2B5EF4-FFF2-40B4-BE49-F238E27FC236}">
                <a16:creationId xmlns:a16="http://schemas.microsoft.com/office/drawing/2014/main" id="{8D418CA4-AF30-F74D-D9FF-D0F100B340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06329FDB-00FE-12A9-EE99-0618F259024F}"/>
              </a:ext>
            </a:extLst>
          </p:cNvPr>
          <p:cNvGrpSpPr/>
          <p:nvPr/>
        </p:nvGrpSpPr>
        <p:grpSpPr>
          <a:xfrm>
            <a:off x="9149217" y="517587"/>
            <a:ext cx="2683921" cy="1536762"/>
            <a:chOff x="487288" y="2965115"/>
            <a:chExt cx="2494902" cy="1269854"/>
          </a:xfrm>
        </p:grpSpPr>
        <p:sp>
          <p:nvSpPr>
            <p:cNvPr id="8" name="Wolke 7">
              <a:extLst>
                <a:ext uri="{FF2B5EF4-FFF2-40B4-BE49-F238E27FC236}">
                  <a16:creationId xmlns:a16="http://schemas.microsoft.com/office/drawing/2014/main" id="{709BF99C-C144-D6F6-EBAB-796FE4A30130}"/>
                </a:ext>
              </a:extLst>
            </p:cNvPr>
            <p:cNvSpPr/>
            <p:nvPr/>
          </p:nvSpPr>
          <p:spPr>
            <a:xfrm>
              <a:off x="487288" y="2965115"/>
              <a:ext cx="2494902" cy="1269854"/>
            </a:xfrm>
            <a:prstGeom prst="cloud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341A9C79-1B83-4BD4-C759-B5A54F0E36CD}"/>
                </a:ext>
              </a:extLst>
            </p:cNvPr>
            <p:cNvSpPr/>
            <p:nvPr/>
          </p:nvSpPr>
          <p:spPr>
            <a:xfrm rot="1680838">
              <a:off x="2144586" y="3548325"/>
              <a:ext cx="493506" cy="1784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9BBA95F2-11E6-A5CE-CC9A-9873234A90CF}"/>
                </a:ext>
              </a:extLst>
            </p:cNvPr>
            <p:cNvSpPr txBox="1"/>
            <p:nvPr/>
          </p:nvSpPr>
          <p:spPr>
            <a:xfrm>
              <a:off x="604035" y="3184900"/>
              <a:ext cx="234917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b="1" dirty="0">
                  <a:ea typeface="Wandohope" panose="02030603000000000000" pitchFamily="18" charset="-128"/>
                </a:rPr>
                <a:t>Qualität?</a:t>
              </a:r>
              <a:br>
                <a:rPr lang="de-DE" sz="2800" b="1" dirty="0">
                  <a:ea typeface="Wandohope" panose="02030603000000000000" pitchFamily="18" charset="-128"/>
                </a:rPr>
              </a:br>
              <a:r>
                <a:rPr lang="de-DE" sz="2800" b="1" dirty="0">
                  <a:ea typeface="Wandohope" panose="02030603000000000000" pitchFamily="18" charset="-128"/>
                </a:rPr>
                <a:t>Relevanz?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45342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E1D16B-18EB-078E-B3DB-DC70164FCA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923D3508-2225-60F9-9BE8-F8A79CD64267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373B8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hteck 7">
            <a:extLst>
              <a:ext uri="{FF2B5EF4-FFF2-40B4-BE49-F238E27FC236}">
                <a16:creationId xmlns:a16="http://schemas.microsoft.com/office/drawing/2014/main" id="{542F079E-150E-DA9B-08E2-32808B688ED9}"/>
              </a:ext>
            </a:extLst>
          </p:cNvPr>
          <p:cNvSpPr/>
          <p:nvPr/>
        </p:nvSpPr>
        <p:spPr>
          <a:xfrm>
            <a:off x="0" y="0"/>
            <a:ext cx="12192000" cy="948676"/>
          </a:xfrm>
          <a:prstGeom prst="rect">
            <a:avLst/>
          </a:prstGeom>
          <a:solidFill>
            <a:srgbClr val="373B8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190494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580B5472-6833-62B5-6A82-CD2DF6F73B2C}"/>
              </a:ext>
            </a:extLst>
          </p:cNvPr>
          <p:cNvSpPr txBox="1"/>
          <p:nvPr/>
        </p:nvSpPr>
        <p:spPr>
          <a:xfrm>
            <a:off x="367884" y="210906"/>
            <a:ext cx="9869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chemeClr val="bg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Medikamentenentwicklung</a:t>
            </a:r>
          </a:p>
        </p:txBody>
      </p:sp>
      <p:pic>
        <p:nvPicPr>
          <p:cNvPr id="10" name="Grafik 9" descr="Ein Bild, das Text, Schrift, Grafiken, Kalligrafie enthält.">
            <a:extLst>
              <a:ext uri="{FF2B5EF4-FFF2-40B4-BE49-F238E27FC236}">
                <a16:creationId xmlns:a16="http://schemas.microsoft.com/office/drawing/2014/main" id="{E2164113-6A4E-76DC-6BD4-6903E7284D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grpSp>
        <p:nvGrpSpPr>
          <p:cNvPr id="41" name="Gruppieren 40">
            <a:extLst>
              <a:ext uri="{FF2B5EF4-FFF2-40B4-BE49-F238E27FC236}">
                <a16:creationId xmlns:a16="http://schemas.microsoft.com/office/drawing/2014/main" id="{E527A487-D211-16E4-8C81-830488A252C6}"/>
              </a:ext>
            </a:extLst>
          </p:cNvPr>
          <p:cNvGrpSpPr/>
          <p:nvPr/>
        </p:nvGrpSpPr>
        <p:grpSpPr>
          <a:xfrm>
            <a:off x="1902249" y="1465742"/>
            <a:ext cx="8387501" cy="4231628"/>
            <a:chOff x="1902249" y="1611215"/>
            <a:chExt cx="8387501" cy="4231628"/>
          </a:xfrm>
        </p:grpSpPr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0E2AC6D1-DAA3-7256-7B81-D45F47C8143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b="7196"/>
            <a:stretch/>
          </p:blipFill>
          <p:spPr>
            <a:xfrm>
              <a:off x="2289585" y="1802590"/>
              <a:ext cx="7770669" cy="3849502"/>
            </a:xfrm>
            <a:prstGeom prst="rect">
              <a:avLst/>
            </a:prstGeom>
          </p:spPr>
        </p:pic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0178D27B-7BDB-E8CC-7864-9EAB58FF9C6C}"/>
                </a:ext>
              </a:extLst>
            </p:cNvPr>
            <p:cNvSpPr/>
            <p:nvPr/>
          </p:nvSpPr>
          <p:spPr>
            <a:xfrm>
              <a:off x="8654053" y="2656132"/>
              <a:ext cx="1101153" cy="109995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D4913877-2FC8-D76D-A467-28BD2B16FDEF}"/>
                </a:ext>
              </a:extLst>
            </p:cNvPr>
            <p:cNvSpPr/>
            <p:nvPr/>
          </p:nvSpPr>
          <p:spPr>
            <a:xfrm>
              <a:off x="7707224" y="3321417"/>
              <a:ext cx="743986" cy="73672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E6248CD7-2A6B-208A-0D97-C41CD5B5E634}"/>
                </a:ext>
              </a:extLst>
            </p:cNvPr>
            <p:cNvSpPr/>
            <p:nvPr/>
          </p:nvSpPr>
          <p:spPr>
            <a:xfrm>
              <a:off x="6174919" y="3189475"/>
              <a:ext cx="1066784" cy="1184798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0F5B4F9D-011E-EF76-C223-87220F32BB03}"/>
                </a:ext>
              </a:extLst>
            </p:cNvPr>
            <p:cNvSpPr/>
            <p:nvPr/>
          </p:nvSpPr>
          <p:spPr>
            <a:xfrm>
              <a:off x="6174919" y="3562333"/>
              <a:ext cx="692177" cy="1184798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73033069-ABA2-BACC-890B-AD27CAFA4761}"/>
                </a:ext>
              </a:extLst>
            </p:cNvPr>
            <p:cNvSpPr/>
            <p:nvPr/>
          </p:nvSpPr>
          <p:spPr>
            <a:xfrm>
              <a:off x="4281708" y="3237324"/>
              <a:ext cx="1262072" cy="118479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Rechteck 20">
              <a:extLst>
                <a:ext uri="{FF2B5EF4-FFF2-40B4-BE49-F238E27FC236}">
                  <a16:creationId xmlns:a16="http://schemas.microsoft.com/office/drawing/2014/main" id="{2E94827A-6DA2-2665-2075-0D6315BE2394}"/>
                </a:ext>
              </a:extLst>
            </p:cNvPr>
            <p:cNvSpPr/>
            <p:nvPr/>
          </p:nvSpPr>
          <p:spPr>
            <a:xfrm>
              <a:off x="2194143" y="3562333"/>
              <a:ext cx="1262072" cy="81193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06C9F46C-1232-1999-E631-3D0738B9A772}"/>
                </a:ext>
              </a:extLst>
            </p:cNvPr>
            <p:cNvSpPr/>
            <p:nvPr/>
          </p:nvSpPr>
          <p:spPr>
            <a:xfrm>
              <a:off x="1902249" y="1611215"/>
              <a:ext cx="8387501" cy="11040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19EF356E-A441-D278-1E0B-35A8AB11A8F4}"/>
                </a:ext>
              </a:extLst>
            </p:cNvPr>
            <p:cNvSpPr/>
            <p:nvPr/>
          </p:nvSpPr>
          <p:spPr>
            <a:xfrm>
              <a:off x="8146862" y="1779119"/>
              <a:ext cx="1870636" cy="563312"/>
            </a:xfrm>
            <a:prstGeom prst="rect">
              <a:avLst/>
            </a:prstGeom>
            <a:solidFill>
              <a:srgbClr val="DCEAF7"/>
            </a:solidFill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Klinische Phase</a:t>
              </a:r>
            </a:p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IV</a:t>
              </a:r>
            </a:p>
          </p:txBody>
        </p:sp>
        <p:sp>
          <p:nvSpPr>
            <p:cNvPr id="31" name="Rechteck 30">
              <a:extLst>
                <a:ext uri="{FF2B5EF4-FFF2-40B4-BE49-F238E27FC236}">
                  <a16:creationId xmlns:a16="http://schemas.microsoft.com/office/drawing/2014/main" id="{5DFCA822-2036-1BF9-C19B-C1DF7DE4361E}"/>
                </a:ext>
              </a:extLst>
            </p:cNvPr>
            <p:cNvSpPr/>
            <p:nvPr/>
          </p:nvSpPr>
          <p:spPr>
            <a:xfrm>
              <a:off x="2069742" y="1780984"/>
              <a:ext cx="2213794" cy="563312"/>
            </a:xfrm>
            <a:prstGeom prst="rect">
              <a:avLst/>
            </a:prstGeom>
            <a:solidFill>
              <a:srgbClr val="DCEAF7"/>
            </a:solidFill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Findung von Wirkstoffkandidaten</a:t>
              </a:r>
            </a:p>
          </p:txBody>
        </p:sp>
        <p:sp>
          <p:nvSpPr>
            <p:cNvPr id="32" name="Rechteck 31">
              <a:extLst>
                <a:ext uri="{FF2B5EF4-FFF2-40B4-BE49-F238E27FC236}">
                  <a16:creationId xmlns:a16="http://schemas.microsoft.com/office/drawing/2014/main" id="{8A75FF20-8C21-243F-CAA4-6BD20FB24FD3}"/>
                </a:ext>
              </a:extLst>
            </p:cNvPr>
            <p:cNvSpPr/>
            <p:nvPr/>
          </p:nvSpPr>
          <p:spPr>
            <a:xfrm>
              <a:off x="4352609" y="1780984"/>
              <a:ext cx="1831969" cy="563312"/>
            </a:xfrm>
            <a:prstGeom prst="rect">
              <a:avLst/>
            </a:prstGeom>
            <a:solidFill>
              <a:srgbClr val="DCEAF7"/>
            </a:solidFill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Präklinische Phase</a:t>
              </a:r>
            </a:p>
          </p:txBody>
        </p:sp>
        <p:sp>
          <p:nvSpPr>
            <p:cNvPr id="38" name="Rechteck 37">
              <a:extLst>
                <a:ext uri="{FF2B5EF4-FFF2-40B4-BE49-F238E27FC236}">
                  <a16:creationId xmlns:a16="http://schemas.microsoft.com/office/drawing/2014/main" id="{EE7E2965-B221-FC9C-450B-60D1776EE360}"/>
                </a:ext>
              </a:extLst>
            </p:cNvPr>
            <p:cNvSpPr/>
            <p:nvPr/>
          </p:nvSpPr>
          <p:spPr>
            <a:xfrm>
              <a:off x="6245819" y="1780006"/>
              <a:ext cx="1831969" cy="563312"/>
            </a:xfrm>
            <a:prstGeom prst="rect">
              <a:avLst/>
            </a:prstGeom>
            <a:solidFill>
              <a:srgbClr val="DCEAF7"/>
            </a:solidFill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Klinische Phase</a:t>
              </a:r>
            </a:p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I - III</a:t>
              </a:r>
            </a:p>
          </p:txBody>
        </p:sp>
        <p:sp>
          <p:nvSpPr>
            <p:cNvPr id="44" name="Gleichschenkliges Dreieck 43">
              <a:extLst>
                <a:ext uri="{FF2B5EF4-FFF2-40B4-BE49-F238E27FC236}">
                  <a16:creationId xmlns:a16="http://schemas.microsoft.com/office/drawing/2014/main" id="{586AA491-059C-3C58-4B53-A2BD55BA5FD3}"/>
                </a:ext>
              </a:extLst>
            </p:cNvPr>
            <p:cNvSpPr/>
            <p:nvPr/>
          </p:nvSpPr>
          <p:spPr>
            <a:xfrm rot="10800000">
              <a:off x="8949289" y="3279444"/>
              <a:ext cx="512402" cy="441726"/>
            </a:xfrm>
            <a:prstGeom prst="triangl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45" name="Gruppieren 44">
              <a:extLst>
                <a:ext uri="{FF2B5EF4-FFF2-40B4-BE49-F238E27FC236}">
                  <a16:creationId xmlns:a16="http://schemas.microsoft.com/office/drawing/2014/main" id="{CEB77389-112B-56F4-085E-43AFFE8F8C81}"/>
                </a:ext>
              </a:extLst>
            </p:cNvPr>
            <p:cNvGrpSpPr/>
            <p:nvPr/>
          </p:nvGrpSpPr>
          <p:grpSpPr>
            <a:xfrm rot="14310029">
              <a:off x="7699544" y="3508829"/>
              <a:ext cx="707264" cy="287559"/>
              <a:chOff x="10479741" y="3030071"/>
              <a:chExt cx="815788" cy="331683"/>
            </a:xfrm>
          </p:grpSpPr>
          <p:sp>
            <p:nvSpPr>
              <p:cNvPr id="46" name="Flussdiagramm: Grenzstelle 45">
                <a:extLst>
                  <a:ext uri="{FF2B5EF4-FFF2-40B4-BE49-F238E27FC236}">
                    <a16:creationId xmlns:a16="http://schemas.microsoft.com/office/drawing/2014/main" id="{AF29EE9F-0F3F-F38E-8D70-E03543908068}"/>
                  </a:ext>
                </a:extLst>
              </p:cNvPr>
              <p:cNvSpPr/>
              <p:nvPr/>
            </p:nvSpPr>
            <p:spPr>
              <a:xfrm>
                <a:off x="10479741" y="3030071"/>
                <a:ext cx="815788" cy="331683"/>
              </a:xfrm>
              <a:prstGeom prst="flowChartTerminator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7" name="Flussdiagramm: Grenzstelle 46">
                <a:extLst>
                  <a:ext uri="{FF2B5EF4-FFF2-40B4-BE49-F238E27FC236}">
                    <a16:creationId xmlns:a16="http://schemas.microsoft.com/office/drawing/2014/main" id="{14A3495B-F4BC-8D3D-E2C1-8191274DBC0E}"/>
                  </a:ext>
                </a:extLst>
              </p:cNvPr>
              <p:cNvSpPr/>
              <p:nvPr/>
            </p:nvSpPr>
            <p:spPr>
              <a:xfrm>
                <a:off x="10503556" y="3043739"/>
                <a:ext cx="681313" cy="304345"/>
              </a:xfrm>
              <a:prstGeom prst="flowChartTerminator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8" name="Rechteck 47">
                <a:extLst>
                  <a:ext uri="{FF2B5EF4-FFF2-40B4-BE49-F238E27FC236}">
                    <a16:creationId xmlns:a16="http://schemas.microsoft.com/office/drawing/2014/main" id="{ACB491B0-1B8A-35C0-B508-3817E37AC041}"/>
                  </a:ext>
                </a:extLst>
              </p:cNvPr>
              <p:cNvSpPr/>
              <p:nvPr/>
            </p:nvSpPr>
            <p:spPr>
              <a:xfrm>
                <a:off x="10887075" y="3043739"/>
                <a:ext cx="297794" cy="304345"/>
              </a:xfrm>
              <a:prstGeom prst="rect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</p:grpSp>
        <p:grpSp>
          <p:nvGrpSpPr>
            <p:cNvPr id="85" name="Gruppieren 84">
              <a:extLst>
                <a:ext uri="{FF2B5EF4-FFF2-40B4-BE49-F238E27FC236}">
                  <a16:creationId xmlns:a16="http://schemas.microsoft.com/office/drawing/2014/main" id="{E7AC30A9-03A9-8E69-7DA7-9B1535614229}"/>
                </a:ext>
              </a:extLst>
            </p:cNvPr>
            <p:cNvGrpSpPr/>
            <p:nvPr/>
          </p:nvGrpSpPr>
          <p:grpSpPr>
            <a:xfrm flipH="1">
              <a:off x="4580781" y="3608747"/>
              <a:ext cx="825936" cy="524356"/>
              <a:chOff x="3168907" y="2238592"/>
              <a:chExt cx="1875064" cy="1190408"/>
            </a:xfrm>
          </p:grpSpPr>
          <p:grpSp>
            <p:nvGrpSpPr>
              <p:cNvPr id="86" name="Gruppieren 85">
                <a:extLst>
                  <a:ext uri="{FF2B5EF4-FFF2-40B4-BE49-F238E27FC236}">
                    <a16:creationId xmlns:a16="http://schemas.microsoft.com/office/drawing/2014/main" id="{C9DAD5B2-F6CC-842D-1F1B-EC6EA3006657}"/>
                  </a:ext>
                </a:extLst>
              </p:cNvPr>
              <p:cNvGrpSpPr/>
              <p:nvPr/>
            </p:nvGrpSpPr>
            <p:grpSpPr>
              <a:xfrm>
                <a:off x="3168907" y="2238592"/>
                <a:ext cx="1875064" cy="996531"/>
                <a:chOff x="2348488" y="4111327"/>
                <a:chExt cx="1875064" cy="996531"/>
              </a:xfrm>
            </p:grpSpPr>
            <p:sp>
              <p:nvSpPr>
                <p:cNvPr id="89" name="Ellipse 88">
                  <a:extLst>
                    <a:ext uri="{FF2B5EF4-FFF2-40B4-BE49-F238E27FC236}">
                      <a16:creationId xmlns:a16="http://schemas.microsoft.com/office/drawing/2014/main" id="{8B970354-3D4D-68A1-F456-BDBD7D620183}"/>
                    </a:ext>
                  </a:extLst>
                </p:cNvPr>
                <p:cNvSpPr/>
                <p:nvPr/>
              </p:nvSpPr>
              <p:spPr>
                <a:xfrm>
                  <a:off x="3019540" y="4190172"/>
                  <a:ext cx="1171093" cy="848553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0" name="Ellipse 89">
                  <a:extLst>
                    <a:ext uri="{FF2B5EF4-FFF2-40B4-BE49-F238E27FC236}">
                      <a16:creationId xmlns:a16="http://schemas.microsoft.com/office/drawing/2014/main" id="{5E646045-EAED-84F7-DB27-06073D81E282}"/>
                    </a:ext>
                  </a:extLst>
                </p:cNvPr>
                <p:cNvSpPr/>
                <p:nvPr/>
              </p:nvSpPr>
              <p:spPr>
                <a:xfrm rot="21414539">
                  <a:off x="2392094" y="4592247"/>
                  <a:ext cx="1785937" cy="51561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1" name="Ellipse 90">
                  <a:extLst>
                    <a:ext uri="{FF2B5EF4-FFF2-40B4-BE49-F238E27FC236}">
                      <a16:creationId xmlns:a16="http://schemas.microsoft.com/office/drawing/2014/main" id="{F9CAB563-93DB-EDAA-DE0B-228277311994}"/>
                    </a:ext>
                  </a:extLst>
                </p:cNvPr>
                <p:cNvSpPr/>
                <p:nvPr/>
              </p:nvSpPr>
              <p:spPr>
                <a:xfrm rot="20029960">
                  <a:off x="2348488" y="4319959"/>
                  <a:ext cx="1438835" cy="51561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2" name="Ellipse 91">
                  <a:extLst>
                    <a:ext uri="{FF2B5EF4-FFF2-40B4-BE49-F238E27FC236}">
                      <a16:creationId xmlns:a16="http://schemas.microsoft.com/office/drawing/2014/main" id="{1CCDC01D-2385-77FB-BA6C-236D274E5976}"/>
                    </a:ext>
                  </a:extLst>
                </p:cNvPr>
                <p:cNvSpPr/>
                <p:nvPr/>
              </p:nvSpPr>
              <p:spPr>
                <a:xfrm>
                  <a:off x="3827281" y="4395988"/>
                  <a:ext cx="396271" cy="51561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3" name="Ellipse 92">
                  <a:extLst>
                    <a:ext uri="{FF2B5EF4-FFF2-40B4-BE49-F238E27FC236}">
                      <a16:creationId xmlns:a16="http://schemas.microsoft.com/office/drawing/2014/main" id="{E2EB9ED0-66D9-928A-DAB8-9197E4524652}"/>
                    </a:ext>
                  </a:extLst>
                </p:cNvPr>
                <p:cNvSpPr/>
                <p:nvPr/>
              </p:nvSpPr>
              <p:spPr>
                <a:xfrm rot="19607607">
                  <a:off x="2752352" y="4111327"/>
                  <a:ext cx="435168" cy="45263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sp>
            <p:nvSpPr>
              <p:cNvPr id="87" name="Ellipse 86">
                <a:extLst>
                  <a:ext uri="{FF2B5EF4-FFF2-40B4-BE49-F238E27FC236}">
                    <a16:creationId xmlns:a16="http://schemas.microsoft.com/office/drawing/2014/main" id="{606C6F2E-95E3-5C5B-EABC-7F27969F9216}"/>
                  </a:ext>
                </a:extLst>
              </p:cNvPr>
              <p:cNvSpPr/>
              <p:nvPr/>
            </p:nvSpPr>
            <p:spPr>
              <a:xfrm>
                <a:off x="3509072" y="2743517"/>
                <a:ext cx="110434" cy="16803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88" name="Verbinder: gekrümmt 87">
                <a:extLst>
                  <a:ext uri="{FF2B5EF4-FFF2-40B4-BE49-F238E27FC236}">
                    <a16:creationId xmlns:a16="http://schemas.microsoft.com/office/drawing/2014/main" id="{D3A6CA88-1B2D-1765-A965-0B9EDBDB647B}"/>
                  </a:ext>
                </a:extLst>
              </p:cNvPr>
              <p:cNvCxnSpPr>
                <a:stCxn id="92" idx="6"/>
              </p:cNvCxnSpPr>
              <p:nvPr/>
            </p:nvCxnSpPr>
            <p:spPr>
              <a:xfrm flipH="1">
                <a:off x="4647700" y="2781059"/>
                <a:ext cx="396271" cy="647941"/>
              </a:xfrm>
              <a:prstGeom prst="curvedConnector4">
                <a:avLst>
                  <a:gd name="adj1" fmla="val -57688"/>
                  <a:gd name="adj2" fmla="val 69894"/>
                </a:avLst>
              </a:prstGeom>
              <a:ln w="38100" cap="rnd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94" name="Gruppieren 93">
              <a:extLst>
                <a:ext uri="{FF2B5EF4-FFF2-40B4-BE49-F238E27FC236}">
                  <a16:creationId xmlns:a16="http://schemas.microsoft.com/office/drawing/2014/main" id="{190B2863-3C65-62D4-83D2-75881CF3E3F7}"/>
                </a:ext>
              </a:extLst>
            </p:cNvPr>
            <p:cNvGrpSpPr/>
            <p:nvPr/>
          </p:nvGrpSpPr>
          <p:grpSpPr>
            <a:xfrm>
              <a:off x="2630740" y="3631611"/>
              <a:ext cx="729590" cy="571791"/>
              <a:chOff x="201761" y="3645885"/>
              <a:chExt cx="1083600" cy="894365"/>
            </a:xfrm>
          </p:grpSpPr>
          <p:sp>
            <p:nvSpPr>
              <p:cNvPr id="95" name="Trapezoid 94">
                <a:extLst>
                  <a:ext uri="{FF2B5EF4-FFF2-40B4-BE49-F238E27FC236}">
                    <a16:creationId xmlns:a16="http://schemas.microsoft.com/office/drawing/2014/main" id="{DDD4F150-FC2D-52B0-E3C1-04818A28990F}"/>
                  </a:ext>
                </a:extLst>
              </p:cNvPr>
              <p:cNvSpPr/>
              <p:nvPr/>
            </p:nvSpPr>
            <p:spPr>
              <a:xfrm>
                <a:off x="217636" y="4230085"/>
                <a:ext cx="1052868" cy="279245"/>
              </a:xfrm>
              <a:prstGeom prst="trapezoid">
                <a:avLst>
                  <a:gd name="adj" fmla="val 32604"/>
                </a:avLst>
              </a:prstGeom>
              <a:solidFill>
                <a:schemeClr val="tx1"/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96" name="Rechteck: abgerundete Ecken 95">
                <a:extLst>
                  <a:ext uri="{FF2B5EF4-FFF2-40B4-BE49-F238E27FC236}">
                    <a16:creationId xmlns:a16="http://schemas.microsoft.com/office/drawing/2014/main" id="{79BDBAA5-FCE8-397A-0D58-122B2E366D35}"/>
                  </a:ext>
                </a:extLst>
              </p:cNvPr>
              <p:cNvSpPr/>
              <p:nvPr/>
            </p:nvSpPr>
            <p:spPr>
              <a:xfrm>
                <a:off x="330994" y="3645885"/>
                <a:ext cx="826294" cy="584200"/>
              </a:xfrm>
              <a:prstGeom prst="roundRect">
                <a:avLst>
                  <a:gd name="adj" fmla="val 5542"/>
                </a:avLst>
              </a:prstGeom>
              <a:solidFill>
                <a:schemeClr val="bg1"/>
              </a:solidFill>
              <a:ln w="857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97" name="Gerader Verbinder 96">
                <a:extLst>
                  <a:ext uri="{FF2B5EF4-FFF2-40B4-BE49-F238E27FC236}">
                    <a16:creationId xmlns:a16="http://schemas.microsoft.com/office/drawing/2014/main" id="{C78A5464-F17A-78B4-1E5E-2A257CE4D6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1761" y="4540250"/>
                <a:ext cx="1083600" cy="0"/>
              </a:xfrm>
              <a:prstGeom prst="line">
                <a:avLst/>
              </a:prstGeom>
              <a:ln w="44450" cap="rnd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Gerader Verbinder 97">
                <a:extLst>
                  <a:ext uri="{FF2B5EF4-FFF2-40B4-BE49-F238E27FC236}">
                    <a16:creationId xmlns:a16="http://schemas.microsoft.com/office/drawing/2014/main" id="{CFB202E6-636A-AF87-0DAA-87072A0E035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3935" y="4495872"/>
                <a:ext cx="279252" cy="0"/>
              </a:xfrm>
              <a:prstGeom prst="line">
                <a:avLst/>
              </a:prstGeom>
              <a:ln w="25400" cap="rnd">
                <a:solidFill>
                  <a:schemeClr val="bg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uppieren 5">
              <a:extLst>
                <a:ext uri="{FF2B5EF4-FFF2-40B4-BE49-F238E27FC236}">
                  <a16:creationId xmlns:a16="http://schemas.microsoft.com/office/drawing/2014/main" id="{C5DDB19A-D27A-5F4C-75EA-C7F3B89E8C63}"/>
                </a:ext>
              </a:extLst>
            </p:cNvPr>
            <p:cNvGrpSpPr/>
            <p:nvPr/>
          </p:nvGrpSpPr>
          <p:grpSpPr>
            <a:xfrm>
              <a:off x="6409963" y="3390062"/>
              <a:ext cx="540656" cy="863939"/>
              <a:chOff x="9160010" y="2225601"/>
              <a:chExt cx="658468" cy="1052196"/>
            </a:xfrm>
          </p:grpSpPr>
          <p:sp>
            <p:nvSpPr>
              <p:cNvPr id="7" name="Rechteck: obere Ecken abgerundet 6">
                <a:extLst>
                  <a:ext uri="{FF2B5EF4-FFF2-40B4-BE49-F238E27FC236}">
                    <a16:creationId xmlns:a16="http://schemas.microsoft.com/office/drawing/2014/main" id="{4B3470D6-1DC5-B112-230D-26899172145A}"/>
                  </a:ext>
                </a:extLst>
              </p:cNvPr>
              <p:cNvSpPr/>
              <p:nvPr/>
            </p:nvSpPr>
            <p:spPr>
              <a:xfrm>
                <a:off x="9160010" y="2705206"/>
                <a:ext cx="658468" cy="572591"/>
              </a:xfrm>
              <a:prstGeom prst="round2SameRect">
                <a:avLst>
                  <a:gd name="adj1" fmla="val 50000"/>
                  <a:gd name="adj2" fmla="val 6654"/>
                </a:avLst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" name="Ellipse 10">
                <a:extLst>
                  <a:ext uri="{FF2B5EF4-FFF2-40B4-BE49-F238E27FC236}">
                    <a16:creationId xmlns:a16="http://schemas.microsoft.com/office/drawing/2014/main" id="{B2291D0D-0CC5-7247-DEA5-9625C1054376}"/>
                  </a:ext>
                </a:extLst>
              </p:cNvPr>
              <p:cNvSpPr/>
              <p:nvPr/>
            </p:nvSpPr>
            <p:spPr>
              <a:xfrm>
                <a:off x="9196466" y="2225601"/>
                <a:ext cx="585557" cy="585557"/>
              </a:xfrm>
              <a:prstGeom prst="ellipse">
                <a:avLst/>
              </a:prstGeom>
              <a:solidFill>
                <a:schemeClr val="tx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</p:grpSp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B044BFAF-896F-7ABC-6EEE-50ACE41FE6E2}"/>
                </a:ext>
              </a:extLst>
            </p:cNvPr>
            <p:cNvSpPr/>
            <p:nvPr/>
          </p:nvSpPr>
          <p:spPr>
            <a:xfrm>
              <a:off x="7086937" y="4741194"/>
              <a:ext cx="380662" cy="24371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26E6CBD5-AF30-0AFA-3BA8-BA26EFA24937}"/>
                </a:ext>
              </a:extLst>
            </p:cNvPr>
            <p:cNvSpPr txBox="1"/>
            <p:nvPr/>
          </p:nvSpPr>
          <p:spPr>
            <a:xfrm>
              <a:off x="6967788" y="4689264"/>
              <a:ext cx="787709" cy="348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500" b="1" dirty="0">
                  <a:solidFill>
                    <a:srgbClr val="FF0000"/>
                  </a:solidFill>
                </a:rPr>
                <a:t>&gt; 90 %</a:t>
              </a:r>
            </a:p>
          </p:txBody>
        </p:sp>
        <p:pic>
          <p:nvPicPr>
            <p:cNvPr id="26" name="Grafik 25">
              <a:extLst>
                <a:ext uri="{FF2B5EF4-FFF2-40B4-BE49-F238E27FC236}">
                  <a16:creationId xmlns:a16="http://schemas.microsoft.com/office/drawing/2014/main" id="{050C27FE-2266-9DBB-1CC8-AE8AE5FA4B7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t="94360"/>
            <a:stretch/>
          </p:blipFill>
          <p:spPr>
            <a:xfrm>
              <a:off x="2291613" y="5608875"/>
              <a:ext cx="7770669" cy="233968"/>
            </a:xfrm>
            <a:prstGeom prst="rect">
              <a:avLst/>
            </a:prstGeom>
          </p:spPr>
        </p:pic>
        <p:sp>
          <p:nvSpPr>
            <p:cNvPr id="34" name="Textfeld 33">
              <a:extLst>
                <a:ext uri="{FF2B5EF4-FFF2-40B4-BE49-F238E27FC236}">
                  <a16:creationId xmlns:a16="http://schemas.microsoft.com/office/drawing/2014/main" id="{79B331F7-E568-BCE7-5ED1-DF955BD56A06}"/>
                </a:ext>
              </a:extLst>
            </p:cNvPr>
            <p:cNvSpPr txBox="1"/>
            <p:nvPr/>
          </p:nvSpPr>
          <p:spPr>
            <a:xfrm>
              <a:off x="4567104" y="2350105"/>
              <a:ext cx="14709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= Tierversuche</a:t>
              </a:r>
            </a:p>
          </p:txBody>
        </p:sp>
        <p:sp>
          <p:nvSpPr>
            <p:cNvPr id="35" name="Textfeld 34">
              <a:extLst>
                <a:ext uri="{FF2B5EF4-FFF2-40B4-BE49-F238E27FC236}">
                  <a16:creationId xmlns:a16="http://schemas.microsoft.com/office/drawing/2014/main" id="{B360CD1A-DB49-4C35-4C90-6EB304571B56}"/>
                </a:ext>
              </a:extLst>
            </p:cNvPr>
            <p:cNvSpPr txBox="1"/>
            <p:nvPr/>
          </p:nvSpPr>
          <p:spPr>
            <a:xfrm>
              <a:off x="6469946" y="2346684"/>
              <a:ext cx="13837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= Testung am </a:t>
              </a:r>
              <a:br>
                <a:rPr lang="de-DE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de-DE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Menschen</a:t>
              </a:r>
            </a:p>
          </p:txBody>
        </p:sp>
        <p:sp>
          <p:nvSpPr>
            <p:cNvPr id="40" name="Textfeld 39">
              <a:extLst>
                <a:ext uri="{FF2B5EF4-FFF2-40B4-BE49-F238E27FC236}">
                  <a16:creationId xmlns:a16="http://schemas.microsoft.com/office/drawing/2014/main" id="{7D4DAB8A-E283-329B-9620-47CE83B906E6}"/>
                </a:ext>
              </a:extLst>
            </p:cNvPr>
            <p:cNvSpPr txBox="1"/>
            <p:nvPr/>
          </p:nvSpPr>
          <p:spPr>
            <a:xfrm>
              <a:off x="8088959" y="2374358"/>
              <a:ext cx="198644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= Nachbeobachtung</a:t>
              </a:r>
            </a:p>
          </p:txBody>
        </p:sp>
      </p:grp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AD603260-AF9D-C746-DE4D-9B1769EBF96A}"/>
              </a:ext>
            </a:extLst>
          </p:cNvPr>
          <p:cNvGrpSpPr/>
          <p:nvPr/>
        </p:nvGrpSpPr>
        <p:grpSpPr>
          <a:xfrm>
            <a:off x="9625477" y="330452"/>
            <a:ext cx="2198639" cy="1245130"/>
            <a:chOff x="778871" y="3144129"/>
            <a:chExt cx="1923576" cy="968352"/>
          </a:xfrm>
        </p:grpSpPr>
        <p:sp>
          <p:nvSpPr>
            <p:cNvPr id="4" name="Wolke 3">
              <a:extLst>
                <a:ext uri="{FF2B5EF4-FFF2-40B4-BE49-F238E27FC236}">
                  <a16:creationId xmlns:a16="http://schemas.microsoft.com/office/drawing/2014/main" id="{58ED33F4-1A21-A87E-038B-035B63EC9CBD}"/>
                </a:ext>
              </a:extLst>
            </p:cNvPr>
            <p:cNvSpPr/>
            <p:nvPr/>
          </p:nvSpPr>
          <p:spPr>
            <a:xfrm>
              <a:off x="778871" y="3144129"/>
              <a:ext cx="1902536" cy="968352"/>
            </a:xfrm>
            <a:prstGeom prst="cloud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5" name="Ellipse 4">
              <a:extLst>
                <a:ext uri="{FF2B5EF4-FFF2-40B4-BE49-F238E27FC236}">
                  <a16:creationId xmlns:a16="http://schemas.microsoft.com/office/drawing/2014/main" id="{481E58AF-55A9-8FDE-9925-D01342BFB26F}"/>
                </a:ext>
              </a:extLst>
            </p:cNvPr>
            <p:cNvSpPr/>
            <p:nvPr/>
          </p:nvSpPr>
          <p:spPr>
            <a:xfrm rot="1680838">
              <a:off x="2007342" y="3571518"/>
              <a:ext cx="493506" cy="1784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6A62F101-333F-0F36-4594-1E85513CEE38}"/>
                </a:ext>
              </a:extLst>
            </p:cNvPr>
            <p:cNvSpPr txBox="1"/>
            <p:nvPr/>
          </p:nvSpPr>
          <p:spPr>
            <a:xfrm>
              <a:off x="901433" y="3429255"/>
              <a:ext cx="1801014" cy="432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00" b="1" dirty="0">
                  <a:ea typeface="Wandohope" panose="02030603000000000000" pitchFamily="18" charset="-128"/>
                </a:rPr>
                <a:t>Effizienz?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61167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8AAF09-2EFE-B8FB-366E-E2D05C9306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0682F031-0570-8D45-CC65-B82AD74F523D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373B8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hteck 7">
            <a:extLst>
              <a:ext uri="{FF2B5EF4-FFF2-40B4-BE49-F238E27FC236}">
                <a16:creationId xmlns:a16="http://schemas.microsoft.com/office/drawing/2014/main" id="{54BB2F7A-A96D-E3A5-994D-2137103326A4}"/>
              </a:ext>
            </a:extLst>
          </p:cNvPr>
          <p:cNvSpPr/>
          <p:nvPr/>
        </p:nvSpPr>
        <p:spPr>
          <a:xfrm>
            <a:off x="0" y="0"/>
            <a:ext cx="12192000" cy="948676"/>
          </a:xfrm>
          <a:prstGeom prst="rect">
            <a:avLst/>
          </a:prstGeom>
          <a:solidFill>
            <a:srgbClr val="373B8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190494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AE410034-8E46-F189-9DE7-84105BD0437D}"/>
              </a:ext>
            </a:extLst>
          </p:cNvPr>
          <p:cNvSpPr txBox="1"/>
          <p:nvPr/>
        </p:nvSpPr>
        <p:spPr>
          <a:xfrm>
            <a:off x="367884" y="210906"/>
            <a:ext cx="70387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chemeClr val="bg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Brainstorming: Tierversuche</a:t>
            </a:r>
          </a:p>
        </p:txBody>
      </p:sp>
      <p:pic>
        <p:nvPicPr>
          <p:cNvPr id="10" name="Grafik 9" descr="Ein Bild, das Text, Schrift, Grafiken, Kalligrafie enthält.">
            <a:extLst>
              <a:ext uri="{FF2B5EF4-FFF2-40B4-BE49-F238E27FC236}">
                <a16:creationId xmlns:a16="http://schemas.microsoft.com/office/drawing/2014/main" id="{C284C6C6-CAC6-0D68-D5EB-0F7B95C91A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sp>
        <p:nvSpPr>
          <p:cNvPr id="4" name="Wolke 3">
            <a:extLst>
              <a:ext uri="{FF2B5EF4-FFF2-40B4-BE49-F238E27FC236}">
                <a16:creationId xmlns:a16="http://schemas.microsoft.com/office/drawing/2014/main" id="{374EA566-FEB5-B664-5927-7FCCB4B58FBF}"/>
              </a:ext>
            </a:extLst>
          </p:cNvPr>
          <p:cNvSpPr/>
          <p:nvPr/>
        </p:nvSpPr>
        <p:spPr>
          <a:xfrm>
            <a:off x="3798471" y="2014420"/>
            <a:ext cx="4888329" cy="2829160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sz="4000" dirty="0">
              <a:solidFill>
                <a:schemeClr val="tx1"/>
              </a:solidFill>
              <a:ea typeface="Wandohope" panose="02030603000000000000" pitchFamily="18" charset="-128"/>
              <a:cs typeface="Dreaming Outloud Pro" panose="03050502040302030504" pitchFamily="66" charset="0"/>
            </a:endParaRPr>
          </a:p>
        </p:txBody>
      </p:sp>
      <p:sp>
        <p:nvSpPr>
          <p:cNvPr id="5" name="Wolke 4">
            <a:extLst>
              <a:ext uri="{FF2B5EF4-FFF2-40B4-BE49-F238E27FC236}">
                <a16:creationId xmlns:a16="http://schemas.microsoft.com/office/drawing/2014/main" id="{3FEC61B0-650A-2249-5FD1-BC37E44A1298}"/>
              </a:ext>
            </a:extLst>
          </p:cNvPr>
          <p:cNvSpPr/>
          <p:nvPr/>
        </p:nvSpPr>
        <p:spPr>
          <a:xfrm>
            <a:off x="3926487" y="4843580"/>
            <a:ext cx="587190" cy="503300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12" name="Wolke 11">
            <a:extLst>
              <a:ext uri="{FF2B5EF4-FFF2-40B4-BE49-F238E27FC236}">
                <a16:creationId xmlns:a16="http://schemas.microsoft.com/office/drawing/2014/main" id="{E0D5C52D-1CEA-CFB6-3AFB-DFC588699331}"/>
              </a:ext>
            </a:extLst>
          </p:cNvPr>
          <p:cNvSpPr/>
          <p:nvPr/>
        </p:nvSpPr>
        <p:spPr>
          <a:xfrm>
            <a:off x="3504536" y="5490113"/>
            <a:ext cx="316722" cy="271474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CEA11896-D1A7-7C4D-872D-F0F69F5D35B5}"/>
              </a:ext>
            </a:extLst>
          </p:cNvPr>
          <p:cNvSpPr/>
          <p:nvPr/>
        </p:nvSpPr>
        <p:spPr>
          <a:xfrm rot="19623648">
            <a:off x="7240070" y="3124883"/>
            <a:ext cx="1049481" cy="862830"/>
          </a:xfrm>
          <a:prstGeom prst="ellipse">
            <a:avLst/>
          </a:prstGeom>
          <a:solidFill>
            <a:srgbClr val="DCEA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63F0C771-F425-239F-A5A0-5DDD0F0F1A6A}"/>
              </a:ext>
            </a:extLst>
          </p:cNvPr>
          <p:cNvSpPr txBox="1"/>
          <p:nvPr/>
        </p:nvSpPr>
        <p:spPr>
          <a:xfrm>
            <a:off x="4403885" y="2732192"/>
            <a:ext cx="36774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dirty="0"/>
              <a:t>Was sind Tierversuche?</a:t>
            </a:r>
          </a:p>
        </p:txBody>
      </p:sp>
    </p:spTree>
    <p:extLst>
      <p:ext uri="{BB962C8B-B14F-4D97-AF65-F5344CB8AC3E}">
        <p14:creationId xmlns:p14="http://schemas.microsoft.com/office/powerpoint/2010/main" val="29550785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6A8860-7DEF-BA5F-6808-47A023AA6F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Cartoon, Design enthält.">
            <a:extLst>
              <a:ext uri="{FF2B5EF4-FFF2-40B4-BE49-F238E27FC236}">
                <a16:creationId xmlns:a16="http://schemas.microsoft.com/office/drawing/2014/main" id="{C48E76BC-F60D-1C2F-528B-1A9C341682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pic>
        <p:nvPicPr>
          <p:cNvPr id="21" name="Grafik 20" descr="Ein Bild, das Text, Schrift, Cartoon, Design enthält.">
            <a:extLst>
              <a:ext uri="{FF2B5EF4-FFF2-40B4-BE49-F238E27FC236}">
                <a16:creationId xmlns:a16="http://schemas.microsoft.com/office/drawing/2014/main" id="{BCEE9107-43E6-FEA8-FEE4-C9BC6CDBDC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1068143"/>
            <a:ext cx="12192000" cy="5222930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0C881A42-146F-064C-50C9-A53C8EE642B7}"/>
              </a:ext>
            </a:extLst>
          </p:cNvPr>
          <p:cNvSpPr txBox="1"/>
          <p:nvPr/>
        </p:nvSpPr>
        <p:spPr>
          <a:xfrm>
            <a:off x="253926" y="1706726"/>
            <a:ext cx="116841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600" dirty="0">
                <a:solidFill>
                  <a:srgbClr val="373B8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Woran soll man denn sonst testen?</a:t>
            </a:r>
            <a:endParaRPr lang="de-DE" sz="8800" dirty="0">
              <a:solidFill>
                <a:srgbClr val="373B81"/>
              </a:solidFill>
              <a:latin typeface="+mj-lt"/>
              <a:ea typeface="Wandohope" panose="020B0503020000020004" pitchFamily="18" charset="-128"/>
              <a:cs typeface="Dreaming Outloud Pro" panose="020F0502020204030204" pitchFamily="66" charset="0"/>
            </a:endParaRPr>
          </a:p>
        </p:txBody>
      </p:sp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2DF47C6D-B848-B9F4-CC1B-DEAA67EF9873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373B8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Grafik 3" descr="Ein Bild, das Text, Schrift, Grafiken, Kalligrafie enthält.">
            <a:extLst>
              <a:ext uri="{FF2B5EF4-FFF2-40B4-BE49-F238E27FC236}">
                <a16:creationId xmlns:a16="http://schemas.microsoft.com/office/drawing/2014/main" id="{35FF0C18-46B0-D649-C24D-2D80BCD2F6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7618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024474-9584-97E3-EA18-E4B5AEBB85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02EC9C58-760A-D2C1-2391-30FEEAB2F9B2}"/>
              </a:ext>
            </a:extLst>
          </p:cNvPr>
          <p:cNvSpPr/>
          <p:nvPr/>
        </p:nvSpPr>
        <p:spPr>
          <a:xfrm>
            <a:off x="0" y="0"/>
            <a:ext cx="12192000" cy="948676"/>
          </a:xfrm>
          <a:prstGeom prst="rect">
            <a:avLst/>
          </a:prstGeom>
          <a:solidFill>
            <a:srgbClr val="373B8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190494"/>
              </a:solidFill>
            </a:endParaRPr>
          </a:p>
        </p:txBody>
      </p:sp>
      <p:pic>
        <p:nvPicPr>
          <p:cNvPr id="10" name="Grafik 9" descr="Ein Bild, das Text, Schrift, Grafiken, Kalligrafie enthält.">
            <a:extLst>
              <a:ext uri="{FF2B5EF4-FFF2-40B4-BE49-F238E27FC236}">
                <a16:creationId xmlns:a16="http://schemas.microsoft.com/office/drawing/2014/main" id="{978C5146-07E9-140C-5936-B9069E24C3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CAC4E3CD-5CAA-6017-588F-4163105BD716}"/>
              </a:ext>
            </a:extLst>
          </p:cNvPr>
          <p:cNvSpPr txBox="1"/>
          <p:nvPr/>
        </p:nvSpPr>
        <p:spPr>
          <a:xfrm>
            <a:off x="367884" y="210906"/>
            <a:ext cx="116286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chemeClr val="bg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Animationsfilm: Tierversuchsfreie Forschung</a:t>
            </a:r>
          </a:p>
        </p:txBody>
      </p:sp>
      <p:cxnSp>
        <p:nvCxnSpPr>
          <p:cNvPr id="5" name="Gerader Verbinder 4">
            <a:extLst>
              <a:ext uri="{FF2B5EF4-FFF2-40B4-BE49-F238E27FC236}">
                <a16:creationId xmlns:a16="http://schemas.microsoft.com/office/drawing/2014/main" id="{3F0DC5C9-ED2D-75A0-2848-570BC5681BD9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373B8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Onlinemedien 6" title="Fortschritt ohne Tierversuche - Mini-Organe und Multi-Organ-Chips: Wie geht das?">
            <a:hlinkClick r:id="" action="ppaction://media"/>
            <a:extLst>
              <a:ext uri="{FF2B5EF4-FFF2-40B4-BE49-F238E27FC236}">
                <a16:creationId xmlns:a16="http://schemas.microsoft.com/office/drawing/2014/main" id="{B31BD26C-8185-5416-4D0A-25B7113ACBA0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1649412" y="1159582"/>
            <a:ext cx="8893175" cy="5020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383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9BFFCD-A689-807C-317F-23945840B6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50DD38F6-FA1C-6C02-3691-2DBB57A0613A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373B8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hteck 7">
            <a:extLst>
              <a:ext uri="{FF2B5EF4-FFF2-40B4-BE49-F238E27FC236}">
                <a16:creationId xmlns:a16="http://schemas.microsoft.com/office/drawing/2014/main" id="{79284EC6-4A61-0897-9CCF-3966C5812DAA}"/>
              </a:ext>
            </a:extLst>
          </p:cNvPr>
          <p:cNvSpPr/>
          <p:nvPr/>
        </p:nvSpPr>
        <p:spPr>
          <a:xfrm>
            <a:off x="0" y="0"/>
            <a:ext cx="12192000" cy="948676"/>
          </a:xfrm>
          <a:prstGeom prst="rect">
            <a:avLst/>
          </a:prstGeom>
          <a:solidFill>
            <a:srgbClr val="373B8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190494"/>
              </a:solidFill>
            </a:endParaRPr>
          </a:p>
        </p:txBody>
      </p:sp>
      <p:pic>
        <p:nvPicPr>
          <p:cNvPr id="10" name="Grafik 9" descr="Ein Bild, das Text, Schrift, Grafiken, Kalligrafie enthält.">
            <a:extLst>
              <a:ext uri="{FF2B5EF4-FFF2-40B4-BE49-F238E27FC236}">
                <a16:creationId xmlns:a16="http://schemas.microsoft.com/office/drawing/2014/main" id="{A12B1BAD-FEBC-31EE-D69A-810D9454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grpSp>
        <p:nvGrpSpPr>
          <p:cNvPr id="177" name="Gruppieren 176">
            <a:extLst>
              <a:ext uri="{FF2B5EF4-FFF2-40B4-BE49-F238E27FC236}">
                <a16:creationId xmlns:a16="http://schemas.microsoft.com/office/drawing/2014/main" id="{A5B7185A-BA9D-A93D-61D3-9BCDDF855648}"/>
              </a:ext>
            </a:extLst>
          </p:cNvPr>
          <p:cNvGrpSpPr/>
          <p:nvPr/>
        </p:nvGrpSpPr>
        <p:grpSpPr>
          <a:xfrm>
            <a:off x="380809" y="3765077"/>
            <a:ext cx="2638876" cy="2243694"/>
            <a:chOff x="367883" y="3847620"/>
            <a:chExt cx="2361271" cy="2007662"/>
          </a:xfrm>
        </p:grpSpPr>
        <p:pic>
          <p:nvPicPr>
            <p:cNvPr id="178" name="Grafik 177" descr="Ein Bild, das Box enthält.">
              <a:extLst>
                <a:ext uri="{FF2B5EF4-FFF2-40B4-BE49-F238E27FC236}">
                  <a16:creationId xmlns:a16="http://schemas.microsoft.com/office/drawing/2014/main" id="{29BE2DF6-D6A0-D684-DFB1-A019382B4C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835" t="50557" r="-313" b="5723"/>
            <a:stretch/>
          </p:blipFill>
          <p:spPr>
            <a:xfrm>
              <a:off x="400491" y="3848172"/>
              <a:ext cx="2328663" cy="2007110"/>
            </a:xfrm>
            <a:prstGeom prst="rect">
              <a:avLst/>
            </a:prstGeom>
          </p:spPr>
        </p:pic>
        <p:sp>
          <p:nvSpPr>
            <p:cNvPr id="179" name="Rechteck 178">
              <a:extLst>
                <a:ext uri="{FF2B5EF4-FFF2-40B4-BE49-F238E27FC236}">
                  <a16:creationId xmlns:a16="http://schemas.microsoft.com/office/drawing/2014/main" id="{9CFF7A94-1FBE-1F57-16F5-711633227780}"/>
                </a:ext>
              </a:extLst>
            </p:cNvPr>
            <p:cNvSpPr/>
            <p:nvPr/>
          </p:nvSpPr>
          <p:spPr>
            <a:xfrm>
              <a:off x="367883" y="3847620"/>
              <a:ext cx="2328663" cy="2007662"/>
            </a:xfrm>
            <a:prstGeom prst="rect">
              <a:avLst/>
            </a:prstGeom>
            <a:noFill/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Wandohope" panose="02030603000000000000" pitchFamily="18" charset="-128"/>
                <a:ea typeface="Wandohope" panose="02030603000000000000" pitchFamily="18" charset="-128"/>
              </a:endParaRPr>
            </a:p>
          </p:txBody>
        </p:sp>
      </p:grpSp>
      <p:grpSp>
        <p:nvGrpSpPr>
          <p:cNvPr id="180" name="Gruppieren 179">
            <a:extLst>
              <a:ext uri="{FF2B5EF4-FFF2-40B4-BE49-F238E27FC236}">
                <a16:creationId xmlns:a16="http://schemas.microsoft.com/office/drawing/2014/main" id="{E501F127-1B32-179B-6D3A-995D5DAFF8B4}"/>
              </a:ext>
            </a:extLst>
          </p:cNvPr>
          <p:cNvGrpSpPr/>
          <p:nvPr/>
        </p:nvGrpSpPr>
        <p:grpSpPr>
          <a:xfrm>
            <a:off x="3345464" y="3758554"/>
            <a:ext cx="2602435" cy="2257675"/>
            <a:chOff x="6558203" y="1333041"/>
            <a:chExt cx="2328664" cy="2020172"/>
          </a:xfrm>
        </p:grpSpPr>
        <p:grpSp>
          <p:nvGrpSpPr>
            <p:cNvPr id="181" name="Gruppieren 180">
              <a:extLst>
                <a:ext uri="{FF2B5EF4-FFF2-40B4-BE49-F238E27FC236}">
                  <a16:creationId xmlns:a16="http://schemas.microsoft.com/office/drawing/2014/main" id="{C0FE4447-0DF3-2C9D-A1D7-4ACE8E8CA884}"/>
                </a:ext>
              </a:extLst>
            </p:cNvPr>
            <p:cNvGrpSpPr/>
            <p:nvPr/>
          </p:nvGrpSpPr>
          <p:grpSpPr>
            <a:xfrm>
              <a:off x="6558203" y="1345551"/>
              <a:ext cx="2328663" cy="2007662"/>
              <a:chOff x="6617751" y="1817827"/>
              <a:chExt cx="2328663" cy="2007662"/>
            </a:xfrm>
          </p:grpSpPr>
          <p:grpSp>
            <p:nvGrpSpPr>
              <p:cNvPr id="183" name="Gruppieren 182">
                <a:extLst>
                  <a:ext uri="{FF2B5EF4-FFF2-40B4-BE49-F238E27FC236}">
                    <a16:creationId xmlns:a16="http://schemas.microsoft.com/office/drawing/2014/main" id="{FB83518D-9E51-9BD3-503E-AAAF668F105C}"/>
                  </a:ext>
                </a:extLst>
              </p:cNvPr>
              <p:cNvGrpSpPr/>
              <p:nvPr/>
            </p:nvGrpSpPr>
            <p:grpSpPr>
              <a:xfrm>
                <a:off x="6617751" y="1817827"/>
                <a:ext cx="2328663" cy="2007662"/>
                <a:chOff x="6617751" y="1817827"/>
                <a:chExt cx="2328663" cy="2007662"/>
              </a:xfrm>
            </p:grpSpPr>
            <p:pic>
              <p:nvPicPr>
                <p:cNvPr id="205" name="Grafik 204" descr="Ein Bild, das Box enthält.">
                  <a:extLst>
                    <a:ext uri="{FF2B5EF4-FFF2-40B4-BE49-F238E27FC236}">
                      <a16:creationId xmlns:a16="http://schemas.microsoft.com/office/drawing/2014/main" id="{AB4B467E-217A-8A96-DCCD-6F753C264AC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-75" t="863" r="66597" b="55406"/>
                <a:stretch/>
              </p:blipFill>
              <p:spPr>
                <a:xfrm>
                  <a:off x="6617751" y="1817827"/>
                  <a:ext cx="2328663" cy="2007662"/>
                </a:xfrm>
                <a:prstGeom prst="rect">
                  <a:avLst/>
                </a:prstGeom>
              </p:spPr>
            </p:pic>
            <p:sp>
              <p:nvSpPr>
                <p:cNvPr id="206" name="Ellipse 205">
                  <a:extLst>
                    <a:ext uri="{FF2B5EF4-FFF2-40B4-BE49-F238E27FC236}">
                      <a16:creationId xmlns:a16="http://schemas.microsoft.com/office/drawing/2014/main" id="{34C433C2-647E-FC04-DB3C-3D629CB9D373}"/>
                    </a:ext>
                  </a:extLst>
                </p:cNvPr>
                <p:cNvSpPr/>
                <p:nvPr/>
              </p:nvSpPr>
              <p:spPr>
                <a:xfrm>
                  <a:off x="6867331" y="2612571"/>
                  <a:ext cx="1627445" cy="576901"/>
                </a:xfrm>
                <a:prstGeom prst="ellipse">
                  <a:avLst/>
                </a:prstGeom>
                <a:solidFill>
                  <a:srgbClr val="44505C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Wandohope" panose="02030603000000000000" pitchFamily="18" charset="-128"/>
                    <a:ea typeface="Wandohope" panose="02030603000000000000" pitchFamily="18" charset="-128"/>
                  </a:endParaRPr>
                </a:p>
              </p:txBody>
            </p:sp>
            <p:sp>
              <p:nvSpPr>
                <p:cNvPr id="207" name="Ellipse 206">
                  <a:extLst>
                    <a:ext uri="{FF2B5EF4-FFF2-40B4-BE49-F238E27FC236}">
                      <a16:creationId xmlns:a16="http://schemas.microsoft.com/office/drawing/2014/main" id="{DC6CFFF2-6561-CA68-0FFB-CA8306A0CCD0}"/>
                    </a:ext>
                  </a:extLst>
                </p:cNvPr>
                <p:cNvSpPr/>
                <p:nvPr/>
              </p:nvSpPr>
              <p:spPr>
                <a:xfrm>
                  <a:off x="6980348" y="2465979"/>
                  <a:ext cx="1335924" cy="576901"/>
                </a:xfrm>
                <a:prstGeom prst="ellipse">
                  <a:avLst/>
                </a:prstGeom>
                <a:solidFill>
                  <a:srgbClr val="44505C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dirty="0">
                    <a:latin typeface="Wandohope" panose="02030603000000000000" pitchFamily="18" charset="-128"/>
                    <a:ea typeface="Wandohope" panose="02030603000000000000" pitchFamily="18" charset="-128"/>
                  </a:endParaRPr>
                </a:p>
              </p:txBody>
            </p:sp>
          </p:grpSp>
          <p:grpSp>
            <p:nvGrpSpPr>
              <p:cNvPr id="184" name="Gruppieren 183">
                <a:extLst>
                  <a:ext uri="{FF2B5EF4-FFF2-40B4-BE49-F238E27FC236}">
                    <a16:creationId xmlns:a16="http://schemas.microsoft.com/office/drawing/2014/main" id="{BED19534-56C0-AB2F-8F09-473C9A6B687C}"/>
                  </a:ext>
                </a:extLst>
              </p:cNvPr>
              <p:cNvGrpSpPr/>
              <p:nvPr/>
            </p:nvGrpSpPr>
            <p:grpSpPr>
              <a:xfrm rot="900000">
                <a:off x="7877830" y="2745131"/>
                <a:ext cx="214604" cy="130624"/>
                <a:chOff x="9594346" y="3034316"/>
                <a:chExt cx="214604" cy="130624"/>
              </a:xfrm>
            </p:grpSpPr>
            <p:sp>
              <p:nvSpPr>
                <p:cNvPr id="203" name="Ellipse 202">
                  <a:extLst>
                    <a:ext uri="{FF2B5EF4-FFF2-40B4-BE49-F238E27FC236}">
                      <a16:creationId xmlns:a16="http://schemas.microsoft.com/office/drawing/2014/main" id="{D53F906F-91B9-A97F-F71F-0C93CDBEAD86}"/>
                    </a:ext>
                  </a:extLst>
                </p:cNvPr>
                <p:cNvSpPr/>
                <p:nvPr/>
              </p:nvSpPr>
              <p:spPr>
                <a:xfrm>
                  <a:off x="9594346" y="3034316"/>
                  <a:ext cx="214604" cy="130624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Wandohope" panose="02030603000000000000" pitchFamily="18" charset="-128"/>
                    <a:ea typeface="Wandohope" panose="02030603000000000000" pitchFamily="18" charset="-128"/>
                  </a:endParaRPr>
                </a:p>
              </p:txBody>
            </p:sp>
            <p:sp>
              <p:nvSpPr>
                <p:cNvPr id="204" name="Ellipse 203">
                  <a:extLst>
                    <a:ext uri="{FF2B5EF4-FFF2-40B4-BE49-F238E27FC236}">
                      <a16:creationId xmlns:a16="http://schemas.microsoft.com/office/drawing/2014/main" id="{6F093D2F-C184-1FFE-8089-4AC7C40A1952}"/>
                    </a:ext>
                  </a:extLst>
                </p:cNvPr>
                <p:cNvSpPr/>
                <p:nvPr/>
              </p:nvSpPr>
              <p:spPr>
                <a:xfrm>
                  <a:off x="9639069" y="3076770"/>
                  <a:ext cx="45719" cy="45719"/>
                </a:xfrm>
                <a:prstGeom prst="ellipse">
                  <a:avLst/>
                </a:prstGeom>
                <a:solidFill>
                  <a:srgbClr val="FF5353"/>
                </a:solidFill>
                <a:ln>
                  <a:solidFill>
                    <a:srgbClr val="FF5353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Wandohope" panose="02030603000000000000" pitchFamily="18" charset="-128"/>
                    <a:ea typeface="Wandohope" panose="02030603000000000000" pitchFamily="18" charset="-128"/>
                  </a:endParaRPr>
                </a:p>
              </p:txBody>
            </p:sp>
          </p:grpSp>
          <p:grpSp>
            <p:nvGrpSpPr>
              <p:cNvPr id="185" name="Gruppieren 184">
                <a:extLst>
                  <a:ext uri="{FF2B5EF4-FFF2-40B4-BE49-F238E27FC236}">
                    <a16:creationId xmlns:a16="http://schemas.microsoft.com/office/drawing/2014/main" id="{1B7AB370-1938-B8DD-E9E5-F71F91A440FF}"/>
                  </a:ext>
                </a:extLst>
              </p:cNvPr>
              <p:cNvGrpSpPr/>
              <p:nvPr/>
            </p:nvGrpSpPr>
            <p:grpSpPr>
              <a:xfrm rot="900000">
                <a:off x="7073519" y="2568310"/>
                <a:ext cx="214604" cy="130624"/>
                <a:chOff x="9594346" y="3034316"/>
                <a:chExt cx="214604" cy="130624"/>
              </a:xfrm>
            </p:grpSpPr>
            <p:sp>
              <p:nvSpPr>
                <p:cNvPr id="201" name="Ellipse 200">
                  <a:extLst>
                    <a:ext uri="{FF2B5EF4-FFF2-40B4-BE49-F238E27FC236}">
                      <a16:creationId xmlns:a16="http://schemas.microsoft.com/office/drawing/2014/main" id="{7BDB015F-E776-9B96-FBA9-207430DE1B09}"/>
                    </a:ext>
                  </a:extLst>
                </p:cNvPr>
                <p:cNvSpPr/>
                <p:nvPr/>
              </p:nvSpPr>
              <p:spPr>
                <a:xfrm>
                  <a:off x="9594346" y="3034316"/>
                  <a:ext cx="214604" cy="130624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Wandohope" panose="02030603000000000000" pitchFamily="18" charset="-128"/>
                    <a:ea typeface="Wandohope" panose="02030603000000000000" pitchFamily="18" charset="-128"/>
                  </a:endParaRPr>
                </a:p>
              </p:txBody>
            </p:sp>
            <p:sp>
              <p:nvSpPr>
                <p:cNvPr id="202" name="Ellipse 201">
                  <a:extLst>
                    <a:ext uri="{FF2B5EF4-FFF2-40B4-BE49-F238E27FC236}">
                      <a16:creationId xmlns:a16="http://schemas.microsoft.com/office/drawing/2014/main" id="{EF50AAFE-B72E-C402-9111-90B4589C6B70}"/>
                    </a:ext>
                  </a:extLst>
                </p:cNvPr>
                <p:cNvSpPr/>
                <p:nvPr/>
              </p:nvSpPr>
              <p:spPr>
                <a:xfrm>
                  <a:off x="9639069" y="3076770"/>
                  <a:ext cx="45719" cy="45719"/>
                </a:xfrm>
                <a:prstGeom prst="ellipse">
                  <a:avLst/>
                </a:prstGeom>
                <a:solidFill>
                  <a:srgbClr val="FF5353"/>
                </a:solidFill>
                <a:ln>
                  <a:solidFill>
                    <a:srgbClr val="FF5353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Wandohope" panose="02030603000000000000" pitchFamily="18" charset="-128"/>
                    <a:ea typeface="Wandohope" panose="02030603000000000000" pitchFamily="18" charset="-128"/>
                  </a:endParaRPr>
                </a:p>
              </p:txBody>
            </p:sp>
          </p:grpSp>
          <p:grpSp>
            <p:nvGrpSpPr>
              <p:cNvPr id="186" name="Gruppieren 185">
                <a:extLst>
                  <a:ext uri="{FF2B5EF4-FFF2-40B4-BE49-F238E27FC236}">
                    <a16:creationId xmlns:a16="http://schemas.microsoft.com/office/drawing/2014/main" id="{33B73693-3B01-C4A1-E160-E48B6F123041}"/>
                  </a:ext>
                </a:extLst>
              </p:cNvPr>
              <p:cNvGrpSpPr/>
              <p:nvPr/>
            </p:nvGrpSpPr>
            <p:grpSpPr>
              <a:xfrm rot="900000">
                <a:off x="7359089" y="2819466"/>
                <a:ext cx="214604" cy="130624"/>
                <a:chOff x="9594346" y="3034316"/>
                <a:chExt cx="214604" cy="130624"/>
              </a:xfrm>
            </p:grpSpPr>
            <p:sp>
              <p:nvSpPr>
                <p:cNvPr id="199" name="Ellipse 198">
                  <a:extLst>
                    <a:ext uri="{FF2B5EF4-FFF2-40B4-BE49-F238E27FC236}">
                      <a16:creationId xmlns:a16="http://schemas.microsoft.com/office/drawing/2014/main" id="{3B17E7E7-A57D-4C9A-2EFA-C7855A0AD36B}"/>
                    </a:ext>
                  </a:extLst>
                </p:cNvPr>
                <p:cNvSpPr/>
                <p:nvPr/>
              </p:nvSpPr>
              <p:spPr>
                <a:xfrm>
                  <a:off x="9594346" y="3034316"/>
                  <a:ext cx="214604" cy="130624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Wandohope" panose="02030603000000000000" pitchFamily="18" charset="-128"/>
                    <a:ea typeface="Wandohope" panose="02030603000000000000" pitchFamily="18" charset="-128"/>
                  </a:endParaRPr>
                </a:p>
              </p:txBody>
            </p:sp>
            <p:sp>
              <p:nvSpPr>
                <p:cNvPr id="200" name="Ellipse 199">
                  <a:extLst>
                    <a:ext uri="{FF2B5EF4-FFF2-40B4-BE49-F238E27FC236}">
                      <a16:creationId xmlns:a16="http://schemas.microsoft.com/office/drawing/2014/main" id="{F37CA279-8F22-5247-4AB0-168A36DDDB7C}"/>
                    </a:ext>
                  </a:extLst>
                </p:cNvPr>
                <p:cNvSpPr/>
                <p:nvPr/>
              </p:nvSpPr>
              <p:spPr>
                <a:xfrm>
                  <a:off x="9639069" y="3076770"/>
                  <a:ext cx="45719" cy="45719"/>
                </a:xfrm>
                <a:prstGeom prst="ellipse">
                  <a:avLst/>
                </a:prstGeom>
                <a:solidFill>
                  <a:srgbClr val="FF5353"/>
                </a:solidFill>
                <a:ln>
                  <a:solidFill>
                    <a:srgbClr val="FF5353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Wandohope" panose="02030603000000000000" pitchFamily="18" charset="-128"/>
                    <a:ea typeface="Wandohope" panose="02030603000000000000" pitchFamily="18" charset="-128"/>
                  </a:endParaRPr>
                </a:p>
              </p:txBody>
            </p:sp>
          </p:grpSp>
          <p:grpSp>
            <p:nvGrpSpPr>
              <p:cNvPr id="187" name="Gruppieren 186">
                <a:extLst>
                  <a:ext uri="{FF2B5EF4-FFF2-40B4-BE49-F238E27FC236}">
                    <a16:creationId xmlns:a16="http://schemas.microsoft.com/office/drawing/2014/main" id="{7BC7B0EB-48FD-4364-B82B-5DCA24A6BFEE}"/>
                  </a:ext>
                </a:extLst>
              </p:cNvPr>
              <p:cNvGrpSpPr/>
              <p:nvPr/>
            </p:nvGrpSpPr>
            <p:grpSpPr>
              <a:xfrm rot="20700000" flipV="1">
                <a:off x="7681053" y="2986519"/>
                <a:ext cx="214604" cy="130624"/>
                <a:chOff x="9594346" y="3034316"/>
                <a:chExt cx="214604" cy="130624"/>
              </a:xfrm>
            </p:grpSpPr>
            <p:sp>
              <p:nvSpPr>
                <p:cNvPr id="197" name="Ellipse 196">
                  <a:extLst>
                    <a:ext uri="{FF2B5EF4-FFF2-40B4-BE49-F238E27FC236}">
                      <a16:creationId xmlns:a16="http://schemas.microsoft.com/office/drawing/2014/main" id="{38F28F23-F0AB-164D-CFDC-1721ED2C77E0}"/>
                    </a:ext>
                  </a:extLst>
                </p:cNvPr>
                <p:cNvSpPr/>
                <p:nvPr/>
              </p:nvSpPr>
              <p:spPr>
                <a:xfrm>
                  <a:off x="9594346" y="3034316"/>
                  <a:ext cx="214604" cy="130624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Wandohope" panose="02030603000000000000" pitchFamily="18" charset="-128"/>
                    <a:ea typeface="Wandohope" panose="02030603000000000000" pitchFamily="18" charset="-128"/>
                  </a:endParaRPr>
                </a:p>
              </p:txBody>
            </p:sp>
            <p:sp>
              <p:nvSpPr>
                <p:cNvPr id="198" name="Ellipse 197">
                  <a:extLst>
                    <a:ext uri="{FF2B5EF4-FFF2-40B4-BE49-F238E27FC236}">
                      <a16:creationId xmlns:a16="http://schemas.microsoft.com/office/drawing/2014/main" id="{F75857C1-807E-92FF-FB26-37C47B2495E9}"/>
                    </a:ext>
                  </a:extLst>
                </p:cNvPr>
                <p:cNvSpPr/>
                <p:nvPr/>
              </p:nvSpPr>
              <p:spPr>
                <a:xfrm>
                  <a:off x="9639069" y="3076770"/>
                  <a:ext cx="45719" cy="45719"/>
                </a:xfrm>
                <a:prstGeom prst="ellipse">
                  <a:avLst/>
                </a:prstGeom>
                <a:solidFill>
                  <a:srgbClr val="FF5353"/>
                </a:solidFill>
                <a:ln>
                  <a:solidFill>
                    <a:srgbClr val="FF5353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Wandohope" panose="02030603000000000000" pitchFamily="18" charset="-128"/>
                    <a:ea typeface="Wandohope" panose="02030603000000000000" pitchFamily="18" charset="-128"/>
                  </a:endParaRPr>
                </a:p>
              </p:txBody>
            </p:sp>
          </p:grpSp>
          <p:grpSp>
            <p:nvGrpSpPr>
              <p:cNvPr id="188" name="Gruppieren 187">
                <a:extLst>
                  <a:ext uri="{FF2B5EF4-FFF2-40B4-BE49-F238E27FC236}">
                    <a16:creationId xmlns:a16="http://schemas.microsoft.com/office/drawing/2014/main" id="{86CFD2DA-BC65-0F06-C800-4248CB0FF8AD}"/>
                  </a:ext>
                </a:extLst>
              </p:cNvPr>
              <p:cNvGrpSpPr/>
              <p:nvPr/>
            </p:nvGrpSpPr>
            <p:grpSpPr>
              <a:xfrm rot="20700000" flipV="1">
                <a:off x="6982059" y="2835709"/>
                <a:ext cx="214604" cy="130624"/>
                <a:chOff x="9594346" y="3034316"/>
                <a:chExt cx="214604" cy="130624"/>
              </a:xfrm>
            </p:grpSpPr>
            <p:sp>
              <p:nvSpPr>
                <p:cNvPr id="195" name="Ellipse 194">
                  <a:extLst>
                    <a:ext uri="{FF2B5EF4-FFF2-40B4-BE49-F238E27FC236}">
                      <a16:creationId xmlns:a16="http://schemas.microsoft.com/office/drawing/2014/main" id="{6A6229C6-A748-871C-8133-95515CE9CB46}"/>
                    </a:ext>
                  </a:extLst>
                </p:cNvPr>
                <p:cNvSpPr/>
                <p:nvPr/>
              </p:nvSpPr>
              <p:spPr>
                <a:xfrm>
                  <a:off x="9594346" y="3034316"/>
                  <a:ext cx="214604" cy="130624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Wandohope" panose="02030603000000000000" pitchFamily="18" charset="-128"/>
                    <a:ea typeface="Wandohope" panose="02030603000000000000" pitchFamily="18" charset="-128"/>
                  </a:endParaRPr>
                </a:p>
              </p:txBody>
            </p:sp>
            <p:sp>
              <p:nvSpPr>
                <p:cNvPr id="196" name="Ellipse 195">
                  <a:extLst>
                    <a:ext uri="{FF2B5EF4-FFF2-40B4-BE49-F238E27FC236}">
                      <a16:creationId xmlns:a16="http://schemas.microsoft.com/office/drawing/2014/main" id="{5A67DDED-3E28-3924-4895-E2C11570F23A}"/>
                    </a:ext>
                  </a:extLst>
                </p:cNvPr>
                <p:cNvSpPr/>
                <p:nvPr/>
              </p:nvSpPr>
              <p:spPr>
                <a:xfrm>
                  <a:off x="9639069" y="3076770"/>
                  <a:ext cx="45719" cy="45719"/>
                </a:xfrm>
                <a:prstGeom prst="ellipse">
                  <a:avLst/>
                </a:prstGeom>
                <a:solidFill>
                  <a:srgbClr val="FF5353"/>
                </a:solidFill>
                <a:ln>
                  <a:solidFill>
                    <a:srgbClr val="FF5353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Wandohope" panose="02030603000000000000" pitchFamily="18" charset="-128"/>
                    <a:ea typeface="Wandohope" panose="02030603000000000000" pitchFamily="18" charset="-128"/>
                  </a:endParaRPr>
                </a:p>
              </p:txBody>
            </p:sp>
          </p:grpSp>
          <p:grpSp>
            <p:nvGrpSpPr>
              <p:cNvPr id="189" name="Gruppieren 188">
                <a:extLst>
                  <a:ext uri="{FF2B5EF4-FFF2-40B4-BE49-F238E27FC236}">
                    <a16:creationId xmlns:a16="http://schemas.microsoft.com/office/drawing/2014/main" id="{A530BCE3-1BDE-6076-7904-99774ED5E58F}"/>
                  </a:ext>
                </a:extLst>
              </p:cNvPr>
              <p:cNvGrpSpPr/>
              <p:nvPr/>
            </p:nvGrpSpPr>
            <p:grpSpPr>
              <a:xfrm rot="20700000" flipV="1">
                <a:off x="7573750" y="2580364"/>
                <a:ext cx="214604" cy="130624"/>
                <a:chOff x="9594346" y="3034316"/>
                <a:chExt cx="214604" cy="130624"/>
              </a:xfrm>
            </p:grpSpPr>
            <p:sp>
              <p:nvSpPr>
                <p:cNvPr id="193" name="Ellipse 192">
                  <a:extLst>
                    <a:ext uri="{FF2B5EF4-FFF2-40B4-BE49-F238E27FC236}">
                      <a16:creationId xmlns:a16="http://schemas.microsoft.com/office/drawing/2014/main" id="{9F291481-9C86-C7D3-9D42-481ED8E107AC}"/>
                    </a:ext>
                  </a:extLst>
                </p:cNvPr>
                <p:cNvSpPr/>
                <p:nvPr/>
              </p:nvSpPr>
              <p:spPr>
                <a:xfrm>
                  <a:off x="9594346" y="3034316"/>
                  <a:ext cx="214604" cy="130624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Wandohope" panose="02030603000000000000" pitchFamily="18" charset="-128"/>
                    <a:ea typeface="Wandohope" panose="02030603000000000000" pitchFamily="18" charset="-128"/>
                  </a:endParaRPr>
                </a:p>
              </p:txBody>
            </p:sp>
            <p:sp>
              <p:nvSpPr>
                <p:cNvPr id="194" name="Ellipse 193">
                  <a:extLst>
                    <a:ext uri="{FF2B5EF4-FFF2-40B4-BE49-F238E27FC236}">
                      <a16:creationId xmlns:a16="http://schemas.microsoft.com/office/drawing/2014/main" id="{C44F565C-602F-D612-D6CC-D423ADBB5715}"/>
                    </a:ext>
                  </a:extLst>
                </p:cNvPr>
                <p:cNvSpPr/>
                <p:nvPr/>
              </p:nvSpPr>
              <p:spPr>
                <a:xfrm>
                  <a:off x="9639069" y="3076770"/>
                  <a:ext cx="45719" cy="45719"/>
                </a:xfrm>
                <a:prstGeom prst="ellipse">
                  <a:avLst/>
                </a:prstGeom>
                <a:solidFill>
                  <a:srgbClr val="FF5353"/>
                </a:solidFill>
                <a:ln>
                  <a:solidFill>
                    <a:srgbClr val="FF5353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Wandohope" panose="02030603000000000000" pitchFamily="18" charset="-128"/>
                    <a:ea typeface="Wandohope" panose="02030603000000000000" pitchFamily="18" charset="-128"/>
                  </a:endParaRPr>
                </a:p>
              </p:txBody>
            </p:sp>
          </p:grpSp>
          <p:grpSp>
            <p:nvGrpSpPr>
              <p:cNvPr id="190" name="Gruppieren 189">
                <a:extLst>
                  <a:ext uri="{FF2B5EF4-FFF2-40B4-BE49-F238E27FC236}">
                    <a16:creationId xmlns:a16="http://schemas.microsoft.com/office/drawing/2014/main" id="{54933A85-3CD6-C692-CA66-9DD0F52D4A3D}"/>
                  </a:ext>
                </a:extLst>
              </p:cNvPr>
              <p:cNvGrpSpPr/>
              <p:nvPr/>
            </p:nvGrpSpPr>
            <p:grpSpPr>
              <a:xfrm rot="900000">
                <a:off x="8236005" y="2787585"/>
                <a:ext cx="214604" cy="130624"/>
                <a:chOff x="9594346" y="3034316"/>
                <a:chExt cx="214604" cy="130624"/>
              </a:xfrm>
            </p:grpSpPr>
            <p:sp>
              <p:nvSpPr>
                <p:cNvPr id="191" name="Ellipse 190">
                  <a:extLst>
                    <a:ext uri="{FF2B5EF4-FFF2-40B4-BE49-F238E27FC236}">
                      <a16:creationId xmlns:a16="http://schemas.microsoft.com/office/drawing/2014/main" id="{6860AB45-9F1C-345F-FAE4-1BA650BD16F0}"/>
                    </a:ext>
                  </a:extLst>
                </p:cNvPr>
                <p:cNvSpPr/>
                <p:nvPr/>
              </p:nvSpPr>
              <p:spPr>
                <a:xfrm>
                  <a:off x="9594346" y="3034316"/>
                  <a:ext cx="214604" cy="130624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Wandohope" panose="02030603000000000000" pitchFamily="18" charset="-128"/>
                    <a:ea typeface="Wandohope" panose="02030603000000000000" pitchFamily="18" charset="-128"/>
                  </a:endParaRPr>
                </a:p>
              </p:txBody>
            </p:sp>
            <p:sp>
              <p:nvSpPr>
                <p:cNvPr id="192" name="Ellipse 191">
                  <a:extLst>
                    <a:ext uri="{FF2B5EF4-FFF2-40B4-BE49-F238E27FC236}">
                      <a16:creationId xmlns:a16="http://schemas.microsoft.com/office/drawing/2014/main" id="{9B895532-96D8-1FB2-66FE-096B99AB22E7}"/>
                    </a:ext>
                  </a:extLst>
                </p:cNvPr>
                <p:cNvSpPr/>
                <p:nvPr/>
              </p:nvSpPr>
              <p:spPr>
                <a:xfrm>
                  <a:off x="9639069" y="3076770"/>
                  <a:ext cx="45719" cy="45719"/>
                </a:xfrm>
                <a:prstGeom prst="ellipse">
                  <a:avLst/>
                </a:prstGeom>
                <a:solidFill>
                  <a:srgbClr val="FF5353"/>
                </a:solidFill>
                <a:ln>
                  <a:solidFill>
                    <a:srgbClr val="FF5353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>
                    <a:latin typeface="Wandohope" panose="02030603000000000000" pitchFamily="18" charset="-128"/>
                    <a:ea typeface="Wandohope" panose="02030603000000000000" pitchFamily="18" charset="-128"/>
                  </a:endParaRPr>
                </a:p>
              </p:txBody>
            </p:sp>
          </p:grpSp>
        </p:grpSp>
        <p:sp>
          <p:nvSpPr>
            <p:cNvPr id="182" name="Rechteck 181">
              <a:extLst>
                <a:ext uri="{FF2B5EF4-FFF2-40B4-BE49-F238E27FC236}">
                  <a16:creationId xmlns:a16="http://schemas.microsoft.com/office/drawing/2014/main" id="{F0AAA2BF-A8D7-FB4A-C83A-347B4CFBC820}"/>
                </a:ext>
              </a:extLst>
            </p:cNvPr>
            <p:cNvSpPr/>
            <p:nvPr/>
          </p:nvSpPr>
          <p:spPr>
            <a:xfrm>
              <a:off x="6558204" y="1333041"/>
              <a:ext cx="2328663" cy="2007662"/>
            </a:xfrm>
            <a:prstGeom prst="rect">
              <a:avLst/>
            </a:prstGeom>
            <a:noFill/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Wandohope" panose="02030603000000000000" pitchFamily="18" charset="-128"/>
                <a:ea typeface="Wandohope" panose="02030603000000000000" pitchFamily="18" charset="-128"/>
              </a:endParaRPr>
            </a:p>
          </p:txBody>
        </p:sp>
      </p:grpSp>
      <p:grpSp>
        <p:nvGrpSpPr>
          <p:cNvPr id="208" name="Gruppieren 207">
            <a:extLst>
              <a:ext uri="{FF2B5EF4-FFF2-40B4-BE49-F238E27FC236}">
                <a16:creationId xmlns:a16="http://schemas.microsoft.com/office/drawing/2014/main" id="{70014D4D-359A-5003-319D-0C0267DEC9B9}"/>
              </a:ext>
            </a:extLst>
          </p:cNvPr>
          <p:cNvGrpSpPr/>
          <p:nvPr/>
        </p:nvGrpSpPr>
        <p:grpSpPr>
          <a:xfrm>
            <a:off x="6274067" y="3762999"/>
            <a:ext cx="2624247" cy="2243701"/>
            <a:chOff x="6530986" y="3716416"/>
            <a:chExt cx="2348181" cy="2007669"/>
          </a:xfrm>
        </p:grpSpPr>
        <p:pic>
          <p:nvPicPr>
            <p:cNvPr id="209" name="Grafik 208" descr="Ein Bild, das Box enthält.">
              <a:extLst>
                <a:ext uri="{FF2B5EF4-FFF2-40B4-BE49-F238E27FC236}">
                  <a16:creationId xmlns:a16="http://schemas.microsoft.com/office/drawing/2014/main" id="{F1F2CA17-1F70-3415-4A2D-781F7DD7FC0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495" t="62" r="33028" b="56206"/>
            <a:stretch/>
          </p:blipFill>
          <p:spPr>
            <a:xfrm>
              <a:off x="6550504" y="3716416"/>
              <a:ext cx="2328663" cy="2007662"/>
            </a:xfrm>
            <a:prstGeom prst="rect">
              <a:avLst/>
            </a:prstGeom>
          </p:spPr>
        </p:pic>
        <p:sp>
          <p:nvSpPr>
            <p:cNvPr id="210" name="Rechteck 209">
              <a:extLst>
                <a:ext uri="{FF2B5EF4-FFF2-40B4-BE49-F238E27FC236}">
                  <a16:creationId xmlns:a16="http://schemas.microsoft.com/office/drawing/2014/main" id="{5B92AADE-53EF-5304-6163-A77565229FBE}"/>
                </a:ext>
              </a:extLst>
            </p:cNvPr>
            <p:cNvSpPr/>
            <p:nvPr/>
          </p:nvSpPr>
          <p:spPr>
            <a:xfrm>
              <a:off x="6530986" y="3716423"/>
              <a:ext cx="2328663" cy="2007662"/>
            </a:xfrm>
            <a:prstGeom prst="rect">
              <a:avLst/>
            </a:prstGeom>
            <a:noFill/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Wandohope" panose="02030603000000000000" pitchFamily="18" charset="-128"/>
                <a:ea typeface="Wandohope" panose="02030603000000000000" pitchFamily="18" charset="-128"/>
              </a:endParaRPr>
            </a:p>
          </p:txBody>
        </p:sp>
      </p:grpSp>
      <p:grpSp>
        <p:nvGrpSpPr>
          <p:cNvPr id="284" name="Gruppieren 283">
            <a:extLst>
              <a:ext uri="{FF2B5EF4-FFF2-40B4-BE49-F238E27FC236}">
                <a16:creationId xmlns:a16="http://schemas.microsoft.com/office/drawing/2014/main" id="{072F4124-5B87-79C3-8903-E5BCAC16C899}"/>
              </a:ext>
            </a:extLst>
          </p:cNvPr>
          <p:cNvGrpSpPr/>
          <p:nvPr/>
        </p:nvGrpSpPr>
        <p:grpSpPr>
          <a:xfrm>
            <a:off x="9208757" y="3765077"/>
            <a:ext cx="2602434" cy="2264944"/>
            <a:chOff x="9430238" y="3740746"/>
            <a:chExt cx="2328663" cy="2026676"/>
          </a:xfrm>
        </p:grpSpPr>
        <p:pic>
          <p:nvPicPr>
            <p:cNvPr id="243" name="Grafik 242" descr="Ein Bild, das Box enthält.">
              <a:extLst>
                <a:ext uri="{FF2B5EF4-FFF2-40B4-BE49-F238E27FC236}">
                  <a16:creationId xmlns:a16="http://schemas.microsoft.com/office/drawing/2014/main" id="{EA946658-516B-30B7-2CE4-D5B52F3E124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75" t="863" r="66597" b="55406"/>
            <a:stretch/>
          </p:blipFill>
          <p:spPr>
            <a:xfrm>
              <a:off x="9430238" y="3759760"/>
              <a:ext cx="2328663" cy="2007662"/>
            </a:xfrm>
            <a:prstGeom prst="rect">
              <a:avLst/>
            </a:prstGeom>
          </p:spPr>
        </p:pic>
        <p:sp>
          <p:nvSpPr>
            <p:cNvPr id="246" name="Rechteck 245">
              <a:extLst>
                <a:ext uri="{FF2B5EF4-FFF2-40B4-BE49-F238E27FC236}">
                  <a16:creationId xmlns:a16="http://schemas.microsoft.com/office/drawing/2014/main" id="{7AB5576B-6617-BC82-8AC6-7780212EC53C}"/>
                </a:ext>
              </a:extLst>
            </p:cNvPr>
            <p:cNvSpPr/>
            <p:nvPr/>
          </p:nvSpPr>
          <p:spPr>
            <a:xfrm>
              <a:off x="9430238" y="3740746"/>
              <a:ext cx="2328663" cy="2007662"/>
            </a:xfrm>
            <a:prstGeom prst="rect">
              <a:avLst/>
            </a:prstGeom>
            <a:noFill/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latin typeface="Wandohope" panose="02030603000000000000" pitchFamily="18" charset="-128"/>
                <a:ea typeface="Wandohope" panose="02030603000000000000" pitchFamily="18" charset="-128"/>
              </a:endParaRPr>
            </a:p>
          </p:txBody>
        </p:sp>
        <p:sp>
          <p:nvSpPr>
            <p:cNvPr id="253" name="Ellipse 252">
              <a:extLst>
                <a:ext uri="{FF2B5EF4-FFF2-40B4-BE49-F238E27FC236}">
                  <a16:creationId xmlns:a16="http://schemas.microsoft.com/office/drawing/2014/main" id="{433F6C77-4D35-FAE2-E7AF-D3A406B62DF9}"/>
                </a:ext>
              </a:extLst>
            </p:cNvPr>
            <p:cNvSpPr/>
            <p:nvPr/>
          </p:nvSpPr>
          <p:spPr>
            <a:xfrm>
              <a:off x="9650038" y="4565499"/>
              <a:ext cx="1627445" cy="576901"/>
            </a:xfrm>
            <a:prstGeom prst="ellipse">
              <a:avLst/>
            </a:prstGeom>
            <a:solidFill>
              <a:srgbClr val="4450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Wandohope" panose="02030603000000000000" pitchFamily="18" charset="-128"/>
                <a:ea typeface="Wandohope" panose="02030603000000000000" pitchFamily="18" charset="-128"/>
              </a:endParaRPr>
            </a:p>
          </p:txBody>
        </p:sp>
        <p:sp>
          <p:nvSpPr>
            <p:cNvPr id="254" name="Ellipse 253">
              <a:extLst>
                <a:ext uri="{FF2B5EF4-FFF2-40B4-BE49-F238E27FC236}">
                  <a16:creationId xmlns:a16="http://schemas.microsoft.com/office/drawing/2014/main" id="{789E6D8B-3A3A-358A-FD9F-4EFA42768BE1}"/>
                </a:ext>
              </a:extLst>
            </p:cNvPr>
            <p:cNvSpPr/>
            <p:nvPr/>
          </p:nvSpPr>
          <p:spPr>
            <a:xfrm>
              <a:off x="9650038" y="4401407"/>
              <a:ext cx="1627445" cy="576901"/>
            </a:xfrm>
            <a:prstGeom prst="ellipse">
              <a:avLst/>
            </a:prstGeom>
            <a:solidFill>
              <a:srgbClr val="4450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Wandohope" panose="02030603000000000000" pitchFamily="18" charset="-128"/>
                <a:ea typeface="Wandohope" panose="02030603000000000000" pitchFamily="18" charset="-128"/>
              </a:endParaRPr>
            </a:p>
          </p:txBody>
        </p:sp>
        <p:grpSp>
          <p:nvGrpSpPr>
            <p:cNvPr id="255" name="Gruppieren 254">
              <a:extLst>
                <a:ext uri="{FF2B5EF4-FFF2-40B4-BE49-F238E27FC236}">
                  <a16:creationId xmlns:a16="http://schemas.microsoft.com/office/drawing/2014/main" id="{F5D6704D-7720-D6CE-6615-9D26FA2EB239}"/>
                </a:ext>
              </a:extLst>
            </p:cNvPr>
            <p:cNvGrpSpPr/>
            <p:nvPr/>
          </p:nvGrpSpPr>
          <p:grpSpPr>
            <a:xfrm>
              <a:off x="10530416" y="3953894"/>
              <a:ext cx="297178" cy="540574"/>
              <a:chOff x="9954492" y="1846940"/>
              <a:chExt cx="297178" cy="540574"/>
            </a:xfrm>
            <a:solidFill>
              <a:srgbClr val="FFC000"/>
            </a:solidFill>
          </p:grpSpPr>
          <p:grpSp>
            <p:nvGrpSpPr>
              <p:cNvPr id="256" name="Gruppieren 255">
                <a:extLst>
                  <a:ext uri="{FF2B5EF4-FFF2-40B4-BE49-F238E27FC236}">
                    <a16:creationId xmlns:a16="http://schemas.microsoft.com/office/drawing/2014/main" id="{4FCCC865-B67E-03AC-3995-E7EC8CEAE0B8}"/>
                  </a:ext>
                </a:extLst>
              </p:cNvPr>
              <p:cNvGrpSpPr/>
              <p:nvPr/>
            </p:nvGrpSpPr>
            <p:grpSpPr>
              <a:xfrm>
                <a:off x="9954492" y="1846940"/>
                <a:ext cx="297178" cy="374321"/>
                <a:chOff x="7367154" y="1350818"/>
                <a:chExt cx="353292" cy="445002"/>
              </a:xfrm>
              <a:grpFill/>
            </p:grpSpPr>
            <p:sp>
              <p:nvSpPr>
                <p:cNvPr id="258" name="Rechteck 257">
                  <a:extLst>
                    <a:ext uri="{FF2B5EF4-FFF2-40B4-BE49-F238E27FC236}">
                      <a16:creationId xmlns:a16="http://schemas.microsoft.com/office/drawing/2014/main" id="{5C18BAEB-7859-68F9-FEB8-924A8A643BCA}"/>
                    </a:ext>
                  </a:extLst>
                </p:cNvPr>
                <p:cNvSpPr/>
                <p:nvPr/>
              </p:nvSpPr>
              <p:spPr>
                <a:xfrm>
                  <a:off x="7465636" y="1383586"/>
                  <a:ext cx="148234" cy="412234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dirty="0"/>
                </a:p>
              </p:txBody>
            </p:sp>
            <p:sp>
              <p:nvSpPr>
                <p:cNvPr id="259" name="Ellipse 258">
                  <a:extLst>
                    <a:ext uri="{FF2B5EF4-FFF2-40B4-BE49-F238E27FC236}">
                      <a16:creationId xmlns:a16="http://schemas.microsoft.com/office/drawing/2014/main" id="{876019B4-8910-33A6-C7CD-BFA5242EE041}"/>
                    </a:ext>
                  </a:extLst>
                </p:cNvPr>
                <p:cNvSpPr/>
                <p:nvPr/>
              </p:nvSpPr>
              <p:spPr>
                <a:xfrm>
                  <a:off x="7367155" y="1441151"/>
                  <a:ext cx="353291" cy="1831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260" name="Rechteck 259">
                  <a:extLst>
                    <a:ext uri="{FF2B5EF4-FFF2-40B4-BE49-F238E27FC236}">
                      <a16:creationId xmlns:a16="http://schemas.microsoft.com/office/drawing/2014/main" id="{F95FC116-4FC0-B18A-D6C6-25F64C2D51E8}"/>
                    </a:ext>
                  </a:extLst>
                </p:cNvPr>
                <p:cNvSpPr/>
                <p:nvPr/>
              </p:nvSpPr>
              <p:spPr>
                <a:xfrm>
                  <a:off x="7367154" y="1350818"/>
                  <a:ext cx="353291" cy="18315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sp>
            <p:nvSpPr>
              <p:cNvPr id="257" name="Gleichschenkliges Dreieck 256">
                <a:extLst>
                  <a:ext uri="{FF2B5EF4-FFF2-40B4-BE49-F238E27FC236}">
                    <a16:creationId xmlns:a16="http://schemas.microsoft.com/office/drawing/2014/main" id="{72C4A01D-A19C-CD5B-591C-FE0F622B5147}"/>
                  </a:ext>
                </a:extLst>
              </p:cNvPr>
              <p:cNvSpPr/>
              <p:nvPr/>
            </p:nvSpPr>
            <p:spPr>
              <a:xfrm rot="10800000">
                <a:off x="10037333" y="2221260"/>
                <a:ext cx="124691" cy="16625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80" name="Gruppieren 279">
              <a:extLst>
                <a:ext uri="{FF2B5EF4-FFF2-40B4-BE49-F238E27FC236}">
                  <a16:creationId xmlns:a16="http://schemas.microsoft.com/office/drawing/2014/main" id="{B369B3E6-4CBE-D318-1FF1-01959A11E740}"/>
                </a:ext>
              </a:extLst>
            </p:cNvPr>
            <p:cNvGrpSpPr/>
            <p:nvPr/>
          </p:nvGrpSpPr>
          <p:grpSpPr>
            <a:xfrm rot="1816491">
              <a:off x="10379929" y="4430157"/>
              <a:ext cx="429281" cy="655273"/>
              <a:chOff x="10224430" y="1656955"/>
              <a:chExt cx="635047" cy="914428"/>
            </a:xfrm>
          </p:grpSpPr>
          <p:grpSp>
            <p:nvGrpSpPr>
              <p:cNvPr id="266" name="Gruppieren 265">
                <a:extLst>
                  <a:ext uri="{FF2B5EF4-FFF2-40B4-BE49-F238E27FC236}">
                    <a16:creationId xmlns:a16="http://schemas.microsoft.com/office/drawing/2014/main" id="{6C8F6FCD-621D-2258-9860-28AE0E094518}"/>
                  </a:ext>
                </a:extLst>
              </p:cNvPr>
              <p:cNvGrpSpPr/>
              <p:nvPr/>
            </p:nvGrpSpPr>
            <p:grpSpPr>
              <a:xfrm rot="18235190" flipH="1">
                <a:off x="10106182" y="1818087"/>
                <a:ext cx="914428" cy="592163"/>
                <a:chOff x="9971627" y="1690987"/>
                <a:chExt cx="914428" cy="592163"/>
              </a:xfrm>
            </p:grpSpPr>
            <p:sp>
              <p:nvSpPr>
                <p:cNvPr id="262" name="Ellipse 261">
                  <a:extLst>
                    <a:ext uri="{FF2B5EF4-FFF2-40B4-BE49-F238E27FC236}">
                      <a16:creationId xmlns:a16="http://schemas.microsoft.com/office/drawing/2014/main" id="{6C132F00-E693-93B6-8302-8DE2E4991334}"/>
                    </a:ext>
                  </a:extLst>
                </p:cNvPr>
                <p:cNvSpPr/>
                <p:nvPr/>
              </p:nvSpPr>
              <p:spPr>
                <a:xfrm>
                  <a:off x="10452002" y="1690987"/>
                  <a:ext cx="415349" cy="374072"/>
                </a:xfrm>
                <a:prstGeom prst="ellipse">
                  <a:avLst/>
                </a:prstGeom>
                <a:solidFill>
                  <a:srgbClr val="FBE3D6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263" name="Ellipse 262">
                  <a:extLst>
                    <a:ext uri="{FF2B5EF4-FFF2-40B4-BE49-F238E27FC236}">
                      <a16:creationId xmlns:a16="http://schemas.microsoft.com/office/drawing/2014/main" id="{F8695D8B-D57B-CCBD-1235-9D64B446A618}"/>
                    </a:ext>
                  </a:extLst>
                </p:cNvPr>
                <p:cNvSpPr/>
                <p:nvPr/>
              </p:nvSpPr>
              <p:spPr>
                <a:xfrm>
                  <a:off x="10189611" y="1909078"/>
                  <a:ext cx="415349" cy="374072"/>
                </a:xfrm>
                <a:prstGeom prst="ellipse">
                  <a:avLst/>
                </a:prstGeom>
                <a:solidFill>
                  <a:srgbClr val="FBE3D6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dirty="0"/>
                </a:p>
              </p:txBody>
            </p:sp>
            <p:sp>
              <p:nvSpPr>
                <p:cNvPr id="265" name="Sehne 264">
                  <a:extLst>
                    <a:ext uri="{FF2B5EF4-FFF2-40B4-BE49-F238E27FC236}">
                      <a16:creationId xmlns:a16="http://schemas.microsoft.com/office/drawing/2014/main" id="{C86EB337-F10F-67AB-D393-04875E2F56E5}"/>
                    </a:ext>
                  </a:extLst>
                </p:cNvPr>
                <p:cNvSpPr/>
                <p:nvPr/>
              </p:nvSpPr>
              <p:spPr>
                <a:xfrm rot="14948510">
                  <a:off x="10161602" y="1545629"/>
                  <a:ext cx="534478" cy="914428"/>
                </a:xfrm>
                <a:prstGeom prst="chord">
                  <a:avLst>
                    <a:gd name="adj1" fmla="val 4742334"/>
                    <a:gd name="adj2" fmla="val 11869802"/>
                  </a:avLst>
                </a:prstGeom>
                <a:solidFill>
                  <a:srgbClr val="FBE3D6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sp>
            <p:nvSpPr>
              <p:cNvPr id="270" name="Freihandform: Form 269">
                <a:extLst>
                  <a:ext uri="{FF2B5EF4-FFF2-40B4-BE49-F238E27FC236}">
                    <a16:creationId xmlns:a16="http://schemas.microsoft.com/office/drawing/2014/main" id="{71DB6257-B8AB-D53A-3AA0-DEEE403961F3}"/>
                  </a:ext>
                </a:extLst>
              </p:cNvPr>
              <p:cNvSpPr/>
              <p:nvPr/>
            </p:nvSpPr>
            <p:spPr>
              <a:xfrm>
                <a:off x="10224430" y="2244436"/>
                <a:ext cx="21006" cy="124691"/>
              </a:xfrm>
              <a:custGeom>
                <a:avLst/>
                <a:gdLst>
                  <a:gd name="connsiteX0" fmla="*/ 21006 w 21006"/>
                  <a:gd name="connsiteY0" fmla="*/ 124691 h 124691"/>
                  <a:gd name="connsiteX1" fmla="*/ 225 w 21006"/>
                  <a:gd name="connsiteY1" fmla="*/ 72737 h 124691"/>
                  <a:gd name="connsiteX2" fmla="*/ 10615 w 21006"/>
                  <a:gd name="connsiteY2" fmla="*/ 0 h 124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006" h="124691">
                    <a:moveTo>
                      <a:pt x="21006" y="124691"/>
                    </a:moveTo>
                    <a:cubicBezTo>
                      <a:pt x="14079" y="107373"/>
                      <a:pt x="1774" y="91325"/>
                      <a:pt x="225" y="72737"/>
                    </a:cubicBezTo>
                    <a:cubicBezTo>
                      <a:pt x="-1809" y="48330"/>
                      <a:pt x="10615" y="0"/>
                      <a:pt x="10615" y="0"/>
                    </a:cubicBezTo>
                  </a:path>
                </a:pathLst>
              </a:custGeom>
              <a:noFill/>
              <a:ln>
                <a:solidFill>
                  <a:srgbClr val="FF5353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1" name="Freihandform: Form 270">
                <a:extLst>
                  <a:ext uri="{FF2B5EF4-FFF2-40B4-BE49-F238E27FC236}">
                    <a16:creationId xmlns:a16="http://schemas.microsoft.com/office/drawing/2014/main" id="{F5259BA0-A1F2-D3ED-8A0E-DCF33BEE70F4}"/>
                  </a:ext>
                </a:extLst>
              </p:cNvPr>
              <p:cNvSpPr/>
              <p:nvPr/>
            </p:nvSpPr>
            <p:spPr>
              <a:xfrm>
                <a:off x="10315700" y="2083267"/>
                <a:ext cx="21006" cy="124691"/>
              </a:xfrm>
              <a:custGeom>
                <a:avLst/>
                <a:gdLst>
                  <a:gd name="connsiteX0" fmla="*/ 21006 w 21006"/>
                  <a:gd name="connsiteY0" fmla="*/ 124691 h 124691"/>
                  <a:gd name="connsiteX1" fmla="*/ 225 w 21006"/>
                  <a:gd name="connsiteY1" fmla="*/ 72737 h 124691"/>
                  <a:gd name="connsiteX2" fmla="*/ 10615 w 21006"/>
                  <a:gd name="connsiteY2" fmla="*/ 0 h 124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006" h="124691">
                    <a:moveTo>
                      <a:pt x="21006" y="124691"/>
                    </a:moveTo>
                    <a:cubicBezTo>
                      <a:pt x="14079" y="107373"/>
                      <a:pt x="1774" y="91325"/>
                      <a:pt x="225" y="72737"/>
                    </a:cubicBezTo>
                    <a:cubicBezTo>
                      <a:pt x="-1809" y="48330"/>
                      <a:pt x="10615" y="0"/>
                      <a:pt x="10615" y="0"/>
                    </a:cubicBezTo>
                  </a:path>
                </a:pathLst>
              </a:custGeom>
              <a:noFill/>
              <a:ln>
                <a:solidFill>
                  <a:srgbClr val="FF5353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2" name="Freihandform: Form 271">
                <a:extLst>
                  <a:ext uri="{FF2B5EF4-FFF2-40B4-BE49-F238E27FC236}">
                    <a16:creationId xmlns:a16="http://schemas.microsoft.com/office/drawing/2014/main" id="{C217F17E-0268-8E2A-9F22-035C4DF2D6AA}"/>
                  </a:ext>
                </a:extLst>
              </p:cNvPr>
              <p:cNvSpPr/>
              <p:nvPr/>
            </p:nvSpPr>
            <p:spPr>
              <a:xfrm>
                <a:off x="10346453" y="2271090"/>
                <a:ext cx="21006" cy="124691"/>
              </a:xfrm>
              <a:custGeom>
                <a:avLst/>
                <a:gdLst>
                  <a:gd name="connsiteX0" fmla="*/ 21006 w 21006"/>
                  <a:gd name="connsiteY0" fmla="*/ 124691 h 124691"/>
                  <a:gd name="connsiteX1" fmla="*/ 225 w 21006"/>
                  <a:gd name="connsiteY1" fmla="*/ 72737 h 124691"/>
                  <a:gd name="connsiteX2" fmla="*/ 10615 w 21006"/>
                  <a:gd name="connsiteY2" fmla="*/ 0 h 124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006" h="124691">
                    <a:moveTo>
                      <a:pt x="21006" y="124691"/>
                    </a:moveTo>
                    <a:cubicBezTo>
                      <a:pt x="14079" y="107373"/>
                      <a:pt x="1774" y="91325"/>
                      <a:pt x="225" y="72737"/>
                    </a:cubicBezTo>
                    <a:cubicBezTo>
                      <a:pt x="-1809" y="48330"/>
                      <a:pt x="10615" y="0"/>
                      <a:pt x="10615" y="0"/>
                    </a:cubicBezTo>
                  </a:path>
                </a:pathLst>
              </a:custGeom>
              <a:noFill/>
              <a:ln>
                <a:solidFill>
                  <a:srgbClr val="FF5353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3" name="Freihandform: Form 272">
                <a:extLst>
                  <a:ext uri="{FF2B5EF4-FFF2-40B4-BE49-F238E27FC236}">
                    <a16:creationId xmlns:a16="http://schemas.microsoft.com/office/drawing/2014/main" id="{28C10F2A-7812-2D02-2205-646F0156EB8C}"/>
                  </a:ext>
                </a:extLst>
              </p:cNvPr>
              <p:cNvSpPr/>
              <p:nvPr/>
            </p:nvSpPr>
            <p:spPr>
              <a:xfrm>
                <a:off x="10443093" y="2135221"/>
                <a:ext cx="21006" cy="124691"/>
              </a:xfrm>
              <a:custGeom>
                <a:avLst/>
                <a:gdLst>
                  <a:gd name="connsiteX0" fmla="*/ 21006 w 21006"/>
                  <a:gd name="connsiteY0" fmla="*/ 124691 h 124691"/>
                  <a:gd name="connsiteX1" fmla="*/ 225 w 21006"/>
                  <a:gd name="connsiteY1" fmla="*/ 72737 h 124691"/>
                  <a:gd name="connsiteX2" fmla="*/ 10615 w 21006"/>
                  <a:gd name="connsiteY2" fmla="*/ 0 h 124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006" h="124691">
                    <a:moveTo>
                      <a:pt x="21006" y="124691"/>
                    </a:moveTo>
                    <a:cubicBezTo>
                      <a:pt x="14079" y="107373"/>
                      <a:pt x="1774" y="91325"/>
                      <a:pt x="225" y="72737"/>
                    </a:cubicBezTo>
                    <a:cubicBezTo>
                      <a:pt x="-1809" y="48330"/>
                      <a:pt x="10615" y="0"/>
                      <a:pt x="10615" y="0"/>
                    </a:cubicBezTo>
                  </a:path>
                </a:pathLst>
              </a:custGeom>
              <a:noFill/>
              <a:ln>
                <a:solidFill>
                  <a:srgbClr val="FF5353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4" name="Freihandform: Form 273">
                <a:extLst>
                  <a:ext uri="{FF2B5EF4-FFF2-40B4-BE49-F238E27FC236}">
                    <a16:creationId xmlns:a16="http://schemas.microsoft.com/office/drawing/2014/main" id="{286179EC-42E4-99D2-02B5-E4564AE9E0EF}"/>
                  </a:ext>
                </a:extLst>
              </p:cNvPr>
              <p:cNvSpPr/>
              <p:nvPr/>
            </p:nvSpPr>
            <p:spPr>
              <a:xfrm>
                <a:off x="10545697" y="2271089"/>
                <a:ext cx="21006" cy="124691"/>
              </a:xfrm>
              <a:custGeom>
                <a:avLst/>
                <a:gdLst>
                  <a:gd name="connsiteX0" fmla="*/ 21006 w 21006"/>
                  <a:gd name="connsiteY0" fmla="*/ 124691 h 124691"/>
                  <a:gd name="connsiteX1" fmla="*/ 225 w 21006"/>
                  <a:gd name="connsiteY1" fmla="*/ 72737 h 124691"/>
                  <a:gd name="connsiteX2" fmla="*/ 10615 w 21006"/>
                  <a:gd name="connsiteY2" fmla="*/ 0 h 124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006" h="124691">
                    <a:moveTo>
                      <a:pt x="21006" y="124691"/>
                    </a:moveTo>
                    <a:cubicBezTo>
                      <a:pt x="14079" y="107373"/>
                      <a:pt x="1774" y="91325"/>
                      <a:pt x="225" y="72737"/>
                    </a:cubicBezTo>
                    <a:cubicBezTo>
                      <a:pt x="-1809" y="48330"/>
                      <a:pt x="10615" y="0"/>
                      <a:pt x="10615" y="0"/>
                    </a:cubicBezTo>
                  </a:path>
                </a:pathLst>
              </a:custGeom>
              <a:noFill/>
              <a:ln>
                <a:solidFill>
                  <a:srgbClr val="FF5353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5" name="Freihandform: Form 274">
                <a:extLst>
                  <a:ext uri="{FF2B5EF4-FFF2-40B4-BE49-F238E27FC236}">
                    <a16:creationId xmlns:a16="http://schemas.microsoft.com/office/drawing/2014/main" id="{AD3C6427-2050-1792-8914-4C776FBFA74A}"/>
                  </a:ext>
                </a:extLst>
              </p:cNvPr>
              <p:cNvSpPr/>
              <p:nvPr/>
            </p:nvSpPr>
            <p:spPr>
              <a:xfrm>
                <a:off x="10673127" y="2169176"/>
                <a:ext cx="21006" cy="124691"/>
              </a:xfrm>
              <a:custGeom>
                <a:avLst/>
                <a:gdLst>
                  <a:gd name="connsiteX0" fmla="*/ 21006 w 21006"/>
                  <a:gd name="connsiteY0" fmla="*/ 124691 h 124691"/>
                  <a:gd name="connsiteX1" fmla="*/ 225 w 21006"/>
                  <a:gd name="connsiteY1" fmla="*/ 72737 h 124691"/>
                  <a:gd name="connsiteX2" fmla="*/ 10615 w 21006"/>
                  <a:gd name="connsiteY2" fmla="*/ 0 h 124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006" h="124691">
                    <a:moveTo>
                      <a:pt x="21006" y="124691"/>
                    </a:moveTo>
                    <a:cubicBezTo>
                      <a:pt x="14079" y="107373"/>
                      <a:pt x="1774" y="91325"/>
                      <a:pt x="225" y="72737"/>
                    </a:cubicBezTo>
                    <a:cubicBezTo>
                      <a:pt x="-1809" y="48330"/>
                      <a:pt x="10615" y="0"/>
                      <a:pt x="10615" y="0"/>
                    </a:cubicBezTo>
                  </a:path>
                </a:pathLst>
              </a:custGeom>
              <a:noFill/>
              <a:ln>
                <a:solidFill>
                  <a:srgbClr val="FF5353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6" name="Freihandform: Form 275">
                <a:extLst>
                  <a:ext uri="{FF2B5EF4-FFF2-40B4-BE49-F238E27FC236}">
                    <a16:creationId xmlns:a16="http://schemas.microsoft.com/office/drawing/2014/main" id="{659D1210-35C7-A4CD-6D8D-F3CC5A20FCD4}"/>
                  </a:ext>
                </a:extLst>
              </p:cNvPr>
              <p:cNvSpPr/>
              <p:nvPr/>
            </p:nvSpPr>
            <p:spPr>
              <a:xfrm flipH="1">
                <a:off x="10574089" y="2060625"/>
                <a:ext cx="21006" cy="124691"/>
              </a:xfrm>
              <a:custGeom>
                <a:avLst/>
                <a:gdLst>
                  <a:gd name="connsiteX0" fmla="*/ 21006 w 21006"/>
                  <a:gd name="connsiteY0" fmla="*/ 124691 h 124691"/>
                  <a:gd name="connsiteX1" fmla="*/ 225 w 21006"/>
                  <a:gd name="connsiteY1" fmla="*/ 72737 h 124691"/>
                  <a:gd name="connsiteX2" fmla="*/ 10615 w 21006"/>
                  <a:gd name="connsiteY2" fmla="*/ 0 h 124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006" h="124691">
                    <a:moveTo>
                      <a:pt x="21006" y="124691"/>
                    </a:moveTo>
                    <a:cubicBezTo>
                      <a:pt x="14079" y="107373"/>
                      <a:pt x="1774" y="91325"/>
                      <a:pt x="225" y="72737"/>
                    </a:cubicBezTo>
                    <a:cubicBezTo>
                      <a:pt x="-1809" y="48330"/>
                      <a:pt x="10615" y="0"/>
                      <a:pt x="10615" y="0"/>
                    </a:cubicBezTo>
                  </a:path>
                </a:pathLst>
              </a:custGeom>
              <a:noFill/>
              <a:ln>
                <a:solidFill>
                  <a:srgbClr val="FF5353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7" name="Freihandform: Form 276">
                <a:extLst>
                  <a:ext uri="{FF2B5EF4-FFF2-40B4-BE49-F238E27FC236}">
                    <a16:creationId xmlns:a16="http://schemas.microsoft.com/office/drawing/2014/main" id="{61628E59-8D6C-EAD9-B326-12D7AB42348A}"/>
                  </a:ext>
                </a:extLst>
              </p:cNvPr>
              <p:cNvSpPr/>
              <p:nvPr/>
            </p:nvSpPr>
            <p:spPr>
              <a:xfrm>
                <a:off x="10714392" y="2009874"/>
                <a:ext cx="21006" cy="124691"/>
              </a:xfrm>
              <a:custGeom>
                <a:avLst/>
                <a:gdLst>
                  <a:gd name="connsiteX0" fmla="*/ 21006 w 21006"/>
                  <a:gd name="connsiteY0" fmla="*/ 124691 h 124691"/>
                  <a:gd name="connsiteX1" fmla="*/ 225 w 21006"/>
                  <a:gd name="connsiteY1" fmla="*/ 72737 h 124691"/>
                  <a:gd name="connsiteX2" fmla="*/ 10615 w 21006"/>
                  <a:gd name="connsiteY2" fmla="*/ 0 h 124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006" h="124691">
                    <a:moveTo>
                      <a:pt x="21006" y="124691"/>
                    </a:moveTo>
                    <a:cubicBezTo>
                      <a:pt x="14079" y="107373"/>
                      <a:pt x="1774" y="91325"/>
                      <a:pt x="225" y="72737"/>
                    </a:cubicBezTo>
                    <a:cubicBezTo>
                      <a:pt x="-1809" y="48330"/>
                      <a:pt x="10615" y="0"/>
                      <a:pt x="10615" y="0"/>
                    </a:cubicBezTo>
                  </a:path>
                </a:pathLst>
              </a:custGeom>
              <a:noFill/>
              <a:ln>
                <a:solidFill>
                  <a:srgbClr val="FF5353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8" name="Freihandform: Form 277">
                <a:extLst>
                  <a:ext uri="{FF2B5EF4-FFF2-40B4-BE49-F238E27FC236}">
                    <a16:creationId xmlns:a16="http://schemas.microsoft.com/office/drawing/2014/main" id="{D085EBDA-16E5-DC87-6819-15DF892560AD}"/>
                  </a:ext>
                </a:extLst>
              </p:cNvPr>
              <p:cNvSpPr/>
              <p:nvPr/>
            </p:nvSpPr>
            <p:spPr>
              <a:xfrm flipH="1">
                <a:off x="10781721" y="2114438"/>
                <a:ext cx="21006" cy="124691"/>
              </a:xfrm>
              <a:custGeom>
                <a:avLst/>
                <a:gdLst>
                  <a:gd name="connsiteX0" fmla="*/ 21006 w 21006"/>
                  <a:gd name="connsiteY0" fmla="*/ 124691 h 124691"/>
                  <a:gd name="connsiteX1" fmla="*/ 225 w 21006"/>
                  <a:gd name="connsiteY1" fmla="*/ 72737 h 124691"/>
                  <a:gd name="connsiteX2" fmla="*/ 10615 w 21006"/>
                  <a:gd name="connsiteY2" fmla="*/ 0 h 124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006" h="124691">
                    <a:moveTo>
                      <a:pt x="21006" y="124691"/>
                    </a:moveTo>
                    <a:cubicBezTo>
                      <a:pt x="14079" y="107373"/>
                      <a:pt x="1774" y="91325"/>
                      <a:pt x="225" y="72737"/>
                    </a:cubicBezTo>
                    <a:cubicBezTo>
                      <a:pt x="-1809" y="48330"/>
                      <a:pt x="10615" y="0"/>
                      <a:pt x="10615" y="0"/>
                    </a:cubicBezTo>
                  </a:path>
                </a:pathLst>
              </a:custGeom>
              <a:noFill/>
              <a:ln>
                <a:solidFill>
                  <a:srgbClr val="FF5353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9" name="Freihandform: Form 278">
                <a:extLst>
                  <a:ext uri="{FF2B5EF4-FFF2-40B4-BE49-F238E27FC236}">
                    <a16:creationId xmlns:a16="http://schemas.microsoft.com/office/drawing/2014/main" id="{4F0C1792-A4DB-54AC-1ABB-CA6DAEE22EC2}"/>
                  </a:ext>
                </a:extLst>
              </p:cNvPr>
              <p:cNvSpPr/>
              <p:nvPr/>
            </p:nvSpPr>
            <p:spPr>
              <a:xfrm flipH="1">
                <a:off x="10454461" y="2307566"/>
                <a:ext cx="21006" cy="124691"/>
              </a:xfrm>
              <a:custGeom>
                <a:avLst/>
                <a:gdLst>
                  <a:gd name="connsiteX0" fmla="*/ 21006 w 21006"/>
                  <a:gd name="connsiteY0" fmla="*/ 124691 h 124691"/>
                  <a:gd name="connsiteX1" fmla="*/ 225 w 21006"/>
                  <a:gd name="connsiteY1" fmla="*/ 72737 h 124691"/>
                  <a:gd name="connsiteX2" fmla="*/ 10615 w 21006"/>
                  <a:gd name="connsiteY2" fmla="*/ 0 h 124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006" h="124691">
                    <a:moveTo>
                      <a:pt x="21006" y="124691"/>
                    </a:moveTo>
                    <a:cubicBezTo>
                      <a:pt x="14079" y="107373"/>
                      <a:pt x="1774" y="91325"/>
                      <a:pt x="225" y="72737"/>
                    </a:cubicBezTo>
                    <a:cubicBezTo>
                      <a:pt x="-1809" y="48330"/>
                      <a:pt x="10615" y="0"/>
                      <a:pt x="10615" y="0"/>
                    </a:cubicBezTo>
                  </a:path>
                </a:pathLst>
              </a:custGeom>
              <a:noFill/>
              <a:ln>
                <a:solidFill>
                  <a:srgbClr val="FF5353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282" name="Ellipse 281">
              <a:extLst>
                <a:ext uri="{FF2B5EF4-FFF2-40B4-BE49-F238E27FC236}">
                  <a16:creationId xmlns:a16="http://schemas.microsoft.com/office/drawing/2014/main" id="{919B8664-8098-991A-EAE9-94A44D75C4FB}"/>
                </a:ext>
              </a:extLst>
            </p:cNvPr>
            <p:cNvSpPr/>
            <p:nvPr/>
          </p:nvSpPr>
          <p:spPr>
            <a:xfrm>
              <a:off x="10636850" y="4652001"/>
              <a:ext cx="86244" cy="83127"/>
            </a:xfrm>
            <a:prstGeom prst="ellipse">
              <a:avLst/>
            </a:prstGeom>
            <a:solidFill>
              <a:srgbClr val="FBE3D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83" name="Ellipse 282">
              <a:extLst>
                <a:ext uri="{FF2B5EF4-FFF2-40B4-BE49-F238E27FC236}">
                  <a16:creationId xmlns:a16="http://schemas.microsoft.com/office/drawing/2014/main" id="{CFC6291E-49C0-CE6E-517F-1FDE5DC63F7D}"/>
                </a:ext>
              </a:extLst>
            </p:cNvPr>
            <p:cNvSpPr/>
            <p:nvPr/>
          </p:nvSpPr>
          <p:spPr>
            <a:xfrm>
              <a:off x="10636526" y="4523424"/>
              <a:ext cx="86244" cy="83127"/>
            </a:xfrm>
            <a:prstGeom prst="ellipse">
              <a:avLst/>
            </a:prstGeom>
            <a:solidFill>
              <a:srgbClr val="FBE3D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292" name="Textfeld 291">
            <a:extLst>
              <a:ext uri="{FF2B5EF4-FFF2-40B4-BE49-F238E27FC236}">
                <a16:creationId xmlns:a16="http://schemas.microsoft.com/office/drawing/2014/main" id="{D012E8C7-FEAB-C872-0128-7248E82BFC36}"/>
              </a:ext>
            </a:extLst>
          </p:cNvPr>
          <p:cNvSpPr txBox="1"/>
          <p:nvPr/>
        </p:nvSpPr>
        <p:spPr>
          <a:xfrm>
            <a:off x="307265" y="3395745"/>
            <a:ext cx="2749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/>
              <a:t>Künstliche Intelligenz</a:t>
            </a:r>
          </a:p>
        </p:txBody>
      </p:sp>
      <p:sp>
        <p:nvSpPr>
          <p:cNvPr id="293" name="Textfeld 292">
            <a:extLst>
              <a:ext uri="{FF2B5EF4-FFF2-40B4-BE49-F238E27FC236}">
                <a16:creationId xmlns:a16="http://schemas.microsoft.com/office/drawing/2014/main" id="{3E34A877-068C-2CA7-C8A0-09B9542A7A0D}"/>
              </a:ext>
            </a:extLst>
          </p:cNvPr>
          <p:cNvSpPr txBox="1"/>
          <p:nvPr/>
        </p:nvSpPr>
        <p:spPr>
          <a:xfrm>
            <a:off x="3235916" y="3403203"/>
            <a:ext cx="2749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/>
              <a:t>Zellkultur, iPSCs</a:t>
            </a:r>
          </a:p>
        </p:txBody>
      </p:sp>
      <p:sp>
        <p:nvSpPr>
          <p:cNvPr id="294" name="Textfeld 293">
            <a:extLst>
              <a:ext uri="{FF2B5EF4-FFF2-40B4-BE49-F238E27FC236}">
                <a16:creationId xmlns:a16="http://schemas.microsoft.com/office/drawing/2014/main" id="{AA05B721-B761-C4E8-3ECD-19C82B532F92}"/>
              </a:ext>
            </a:extLst>
          </p:cNvPr>
          <p:cNvSpPr txBox="1"/>
          <p:nvPr/>
        </p:nvSpPr>
        <p:spPr>
          <a:xfrm>
            <a:off x="9186209" y="3401592"/>
            <a:ext cx="2749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/>
              <a:t>3D-Biodruck</a:t>
            </a:r>
          </a:p>
        </p:txBody>
      </p:sp>
      <p:sp>
        <p:nvSpPr>
          <p:cNvPr id="295" name="Textfeld 294">
            <a:extLst>
              <a:ext uri="{FF2B5EF4-FFF2-40B4-BE49-F238E27FC236}">
                <a16:creationId xmlns:a16="http://schemas.microsoft.com/office/drawing/2014/main" id="{CC0628A4-89D5-80D7-C803-1EC694E90F96}"/>
              </a:ext>
            </a:extLst>
          </p:cNvPr>
          <p:cNvSpPr txBox="1"/>
          <p:nvPr/>
        </p:nvSpPr>
        <p:spPr>
          <a:xfrm>
            <a:off x="6238110" y="3403203"/>
            <a:ext cx="2749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/>
              <a:t>Multi-Organ-Chips</a:t>
            </a:r>
          </a:p>
        </p:txBody>
      </p:sp>
      <p:sp>
        <p:nvSpPr>
          <p:cNvPr id="296" name="Textfeld 295">
            <a:extLst>
              <a:ext uri="{FF2B5EF4-FFF2-40B4-BE49-F238E27FC236}">
                <a16:creationId xmlns:a16="http://schemas.microsoft.com/office/drawing/2014/main" id="{FEA14DE5-7369-9CB3-0F64-9195020141A0}"/>
              </a:ext>
            </a:extLst>
          </p:cNvPr>
          <p:cNvSpPr txBox="1"/>
          <p:nvPr/>
        </p:nvSpPr>
        <p:spPr>
          <a:xfrm>
            <a:off x="367884" y="210906"/>
            <a:ext cx="1092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chemeClr val="bg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Tierversuchsfreie Methoden</a:t>
            </a:r>
          </a:p>
        </p:txBody>
      </p:sp>
      <p:graphicFrame>
        <p:nvGraphicFramePr>
          <p:cNvPr id="298" name="Tabelle 297">
            <a:extLst>
              <a:ext uri="{FF2B5EF4-FFF2-40B4-BE49-F238E27FC236}">
                <a16:creationId xmlns:a16="http://schemas.microsoft.com/office/drawing/2014/main" id="{E0F51068-BAF5-F7F9-2835-FF64E6C6ABAD}"/>
              </a:ext>
            </a:extLst>
          </p:cNvPr>
          <p:cNvGraphicFramePr>
            <a:graphicFrameLocks noGrp="1"/>
          </p:cNvGraphicFramePr>
          <p:nvPr/>
        </p:nvGraphicFramePr>
        <p:xfrm>
          <a:off x="417251" y="1246858"/>
          <a:ext cx="4991358" cy="18153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91358">
                  <a:extLst>
                    <a:ext uri="{9D8B030D-6E8A-4147-A177-3AD203B41FA5}">
                      <a16:colId xmlns:a16="http://schemas.microsoft.com/office/drawing/2014/main" val="3597672510"/>
                    </a:ext>
                  </a:extLst>
                </a:gridCol>
              </a:tblGrid>
              <a:tr h="383606">
                <a:tc>
                  <a:txBody>
                    <a:bodyPr/>
                    <a:lstStyle/>
                    <a:p>
                      <a:pPr>
                        <a:spcAft>
                          <a:spcPts val="200"/>
                        </a:spcAft>
                      </a:pPr>
                      <a:r>
                        <a:rPr lang="de-DE" sz="2000" dirty="0">
                          <a:solidFill>
                            <a:sysClr val="windowText" lastClr="000000"/>
                          </a:solidFill>
                        </a:rPr>
                        <a:t>Fragestellungen</a:t>
                      </a:r>
                    </a:p>
                  </a:txBody>
                  <a:tcPr>
                    <a:solidFill>
                      <a:srgbClr val="DCEA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4377787"/>
                  </a:ext>
                </a:extLst>
              </a:tr>
              <a:tr h="1194092">
                <a:tc>
                  <a:txBody>
                    <a:bodyPr/>
                    <a:lstStyle/>
                    <a:p>
                      <a:pPr defTabSz="914400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Clr>
                          <a:schemeClr val="tx1"/>
                        </a:buClr>
                        <a:buSzPct val="150000"/>
                        <a:buFont typeface="Arial" panose="020B0604020202020204" pitchFamily="34" charset="0"/>
                        <a:buNone/>
                      </a:pPr>
                      <a:r>
                        <a:rPr lang="de-DE" altLang="de-DE" sz="2000" dirty="0"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Wie funktioniert die Methode?</a:t>
                      </a:r>
                    </a:p>
                    <a:p>
                      <a:pPr defTabSz="914400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Clr>
                          <a:schemeClr val="tx1"/>
                        </a:buClr>
                        <a:buSzPct val="150000"/>
                        <a:buFont typeface="Arial" panose="020B0604020202020204" pitchFamily="34" charset="0"/>
                        <a:buNone/>
                      </a:pPr>
                      <a:r>
                        <a:rPr lang="de-DE" altLang="de-DE" sz="2000" dirty="0"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Was für Anwendungsmöglichkeiten gibt es?</a:t>
                      </a:r>
                      <a:br>
                        <a:rPr lang="de-DE" altLang="de-DE" sz="2000" dirty="0"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</a:br>
                      <a:r>
                        <a:rPr lang="de-DE" altLang="de-DE" sz="2000" dirty="0"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Welche Vorteile bietet sie?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9627014"/>
                  </a:ext>
                </a:extLst>
              </a:tr>
            </a:tbl>
          </a:graphicData>
        </a:graphic>
      </p:graphicFrame>
      <p:sp>
        <p:nvSpPr>
          <p:cNvPr id="299" name="Textfeld 298">
            <a:extLst>
              <a:ext uri="{FF2B5EF4-FFF2-40B4-BE49-F238E27FC236}">
                <a16:creationId xmlns:a16="http://schemas.microsoft.com/office/drawing/2014/main" id="{F4E2C81C-CB07-5D6D-C23A-A1E7F697B0DF}"/>
              </a:ext>
            </a:extLst>
          </p:cNvPr>
          <p:cNvSpPr txBox="1"/>
          <p:nvPr/>
        </p:nvSpPr>
        <p:spPr>
          <a:xfrm>
            <a:off x="8713304" y="63428"/>
            <a:ext cx="342900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de-DE" sz="2200" dirty="0">
                <a:solidFill>
                  <a:schemeClr val="bg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Recherche – 15 Minuten</a:t>
            </a:r>
          </a:p>
        </p:txBody>
      </p:sp>
      <p:sp>
        <p:nvSpPr>
          <p:cNvPr id="300" name="Geschweifte Klammer rechts 299">
            <a:extLst>
              <a:ext uri="{FF2B5EF4-FFF2-40B4-BE49-F238E27FC236}">
                <a16:creationId xmlns:a16="http://schemas.microsoft.com/office/drawing/2014/main" id="{CC7907C9-93F5-B8E0-0463-555B704972D3}"/>
              </a:ext>
            </a:extLst>
          </p:cNvPr>
          <p:cNvSpPr/>
          <p:nvPr/>
        </p:nvSpPr>
        <p:spPr>
          <a:xfrm>
            <a:off x="5445469" y="1776725"/>
            <a:ext cx="175366" cy="1250746"/>
          </a:xfrm>
          <a:prstGeom prst="rightBrace">
            <a:avLst>
              <a:gd name="adj1" fmla="val 45033"/>
              <a:gd name="adj2" fmla="val 49168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1" name="Textfeld 300">
            <a:extLst>
              <a:ext uri="{FF2B5EF4-FFF2-40B4-BE49-F238E27FC236}">
                <a16:creationId xmlns:a16="http://schemas.microsoft.com/office/drawing/2014/main" id="{BB874255-DD6C-4094-E400-AAC7ABF4B73D}"/>
              </a:ext>
            </a:extLst>
          </p:cNvPr>
          <p:cNvSpPr txBox="1"/>
          <p:nvPr/>
        </p:nvSpPr>
        <p:spPr>
          <a:xfrm>
            <a:off x="5781203" y="2017377"/>
            <a:ext cx="35881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200" dirty="0"/>
              <a:t>Kurzvorstellung pro Methode, ca. 2 Minuten </a:t>
            </a:r>
          </a:p>
        </p:txBody>
      </p:sp>
    </p:spTree>
    <p:extLst>
      <p:ext uri="{BB962C8B-B14F-4D97-AF65-F5344CB8AC3E}">
        <p14:creationId xmlns:p14="http://schemas.microsoft.com/office/powerpoint/2010/main" val="3723121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485F8F-5C46-08F1-1AF9-28AC46B6DA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B292DA93-DB73-87DC-119A-EBD4ECDC794E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373B8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hteck 7">
            <a:extLst>
              <a:ext uri="{FF2B5EF4-FFF2-40B4-BE49-F238E27FC236}">
                <a16:creationId xmlns:a16="http://schemas.microsoft.com/office/drawing/2014/main" id="{6CBAC546-F62C-276B-69EE-3AE880B8DC16}"/>
              </a:ext>
            </a:extLst>
          </p:cNvPr>
          <p:cNvSpPr/>
          <p:nvPr/>
        </p:nvSpPr>
        <p:spPr>
          <a:xfrm>
            <a:off x="0" y="0"/>
            <a:ext cx="12192000" cy="948676"/>
          </a:xfrm>
          <a:prstGeom prst="rect">
            <a:avLst/>
          </a:prstGeom>
          <a:solidFill>
            <a:srgbClr val="373B8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190494"/>
              </a:solidFill>
            </a:endParaRPr>
          </a:p>
        </p:txBody>
      </p:sp>
      <p:pic>
        <p:nvPicPr>
          <p:cNvPr id="10" name="Grafik 9" descr="Ein Bild, das Text, Schrift, Grafiken, Kalligrafie enthält.">
            <a:extLst>
              <a:ext uri="{FF2B5EF4-FFF2-40B4-BE49-F238E27FC236}">
                <a16:creationId xmlns:a16="http://schemas.microsoft.com/office/drawing/2014/main" id="{DC921E38-542B-24F6-B72A-5EF74CF0A5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grpSp>
        <p:nvGrpSpPr>
          <p:cNvPr id="291" name="Gruppieren 290">
            <a:extLst>
              <a:ext uri="{FF2B5EF4-FFF2-40B4-BE49-F238E27FC236}">
                <a16:creationId xmlns:a16="http://schemas.microsoft.com/office/drawing/2014/main" id="{0D51E03F-6C03-5580-B2C7-65FB2CEFA990}"/>
              </a:ext>
            </a:extLst>
          </p:cNvPr>
          <p:cNvGrpSpPr/>
          <p:nvPr/>
        </p:nvGrpSpPr>
        <p:grpSpPr>
          <a:xfrm>
            <a:off x="380809" y="2386953"/>
            <a:ext cx="11430382" cy="2271467"/>
            <a:chOff x="380809" y="3519561"/>
            <a:chExt cx="11430382" cy="2271467"/>
          </a:xfrm>
        </p:grpSpPr>
        <p:grpSp>
          <p:nvGrpSpPr>
            <p:cNvPr id="177" name="Gruppieren 176">
              <a:extLst>
                <a:ext uri="{FF2B5EF4-FFF2-40B4-BE49-F238E27FC236}">
                  <a16:creationId xmlns:a16="http://schemas.microsoft.com/office/drawing/2014/main" id="{14BFFCC5-05BB-1EC8-70AA-151EE27CA9E5}"/>
                </a:ext>
              </a:extLst>
            </p:cNvPr>
            <p:cNvGrpSpPr/>
            <p:nvPr/>
          </p:nvGrpSpPr>
          <p:grpSpPr>
            <a:xfrm>
              <a:off x="380809" y="3526084"/>
              <a:ext cx="2638876" cy="2243694"/>
              <a:chOff x="367883" y="3847620"/>
              <a:chExt cx="2361271" cy="2007662"/>
            </a:xfrm>
          </p:grpSpPr>
          <p:pic>
            <p:nvPicPr>
              <p:cNvPr id="178" name="Grafik 177" descr="Ein Bild, das Box enthält.">
                <a:extLst>
                  <a:ext uri="{FF2B5EF4-FFF2-40B4-BE49-F238E27FC236}">
                    <a16:creationId xmlns:a16="http://schemas.microsoft.com/office/drawing/2014/main" id="{ED432C0E-557E-D80A-8FEB-87CAF11403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6835" t="50557" r="-313" b="5723"/>
              <a:stretch/>
            </p:blipFill>
            <p:spPr>
              <a:xfrm>
                <a:off x="400491" y="3848172"/>
                <a:ext cx="2328663" cy="2007110"/>
              </a:xfrm>
              <a:prstGeom prst="rect">
                <a:avLst/>
              </a:prstGeom>
            </p:spPr>
          </p:pic>
          <p:sp>
            <p:nvSpPr>
              <p:cNvPr id="179" name="Rechteck 178">
                <a:extLst>
                  <a:ext uri="{FF2B5EF4-FFF2-40B4-BE49-F238E27FC236}">
                    <a16:creationId xmlns:a16="http://schemas.microsoft.com/office/drawing/2014/main" id="{D7ACD122-0D1F-2A82-0309-D61C8162C09E}"/>
                  </a:ext>
                </a:extLst>
              </p:cNvPr>
              <p:cNvSpPr/>
              <p:nvPr/>
            </p:nvSpPr>
            <p:spPr>
              <a:xfrm>
                <a:off x="367883" y="3847620"/>
                <a:ext cx="2328663" cy="2007662"/>
              </a:xfrm>
              <a:prstGeom prst="rect">
                <a:avLst/>
              </a:prstGeom>
              <a:noFill/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latin typeface="Wandohope" panose="02030603000000000000" pitchFamily="18" charset="-128"/>
                  <a:ea typeface="Wandohope" panose="02030603000000000000" pitchFamily="18" charset="-128"/>
                </a:endParaRPr>
              </a:p>
            </p:txBody>
          </p:sp>
        </p:grpSp>
        <p:grpSp>
          <p:nvGrpSpPr>
            <p:cNvPr id="180" name="Gruppieren 179">
              <a:extLst>
                <a:ext uri="{FF2B5EF4-FFF2-40B4-BE49-F238E27FC236}">
                  <a16:creationId xmlns:a16="http://schemas.microsoft.com/office/drawing/2014/main" id="{F6949CF6-4618-BB77-93A0-433F17B3DC9B}"/>
                </a:ext>
              </a:extLst>
            </p:cNvPr>
            <p:cNvGrpSpPr/>
            <p:nvPr/>
          </p:nvGrpSpPr>
          <p:grpSpPr>
            <a:xfrm>
              <a:off x="3345464" y="3519561"/>
              <a:ext cx="2602435" cy="2257675"/>
              <a:chOff x="6558203" y="1333041"/>
              <a:chExt cx="2328664" cy="2020172"/>
            </a:xfrm>
          </p:grpSpPr>
          <p:grpSp>
            <p:nvGrpSpPr>
              <p:cNvPr id="181" name="Gruppieren 180">
                <a:extLst>
                  <a:ext uri="{FF2B5EF4-FFF2-40B4-BE49-F238E27FC236}">
                    <a16:creationId xmlns:a16="http://schemas.microsoft.com/office/drawing/2014/main" id="{AFEBBB8D-7A8C-B569-7F85-2BA1F2D0EA55}"/>
                  </a:ext>
                </a:extLst>
              </p:cNvPr>
              <p:cNvGrpSpPr/>
              <p:nvPr/>
            </p:nvGrpSpPr>
            <p:grpSpPr>
              <a:xfrm>
                <a:off x="6558203" y="1345551"/>
                <a:ext cx="2328663" cy="2007662"/>
                <a:chOff x="6617751" y="1817827"/>
                <a:chExt cx="2328663" cy="2007662"/>
              </a:xfrm>
            </p:grpSpPr>
            <p:grpSp>
              <p:nvGrpSpPr>
                <p:cNvPr id="183" name="Gruppieren 182">
                  <a:extLst>
                    <a:ext uri="{FF2B5EF4-FFF2-40B4-BE49-F238E27FC236}">
                      <a16:creationId xmlns:a16="http://schemas.microsoft.com/office/drawing/2014/main" id="{BDEC673E-87B1-2763-BEF5-F5492A3EC1F4}"/>
                    </a:ext>
                  </a:extLst>
                </p:cNvPr>
                <p:cNvGrpSpPr/>
                <p:nvPr/>
              </p:nvGrpSpPr>
              <p:grpSpPr>
                <a:xfrm>
                  <a:off x="6617751" y="1817827"/>
                  <a:ext cx="2328663" cy="2007662"/>
                  <a:chOff x="6617751" y="1817827"/>
                  <a:chExt cx="2328663" cy="2007662"/>
                </a:xfrm>
              </p:grpSpPr>
              <p:pic>
                <p:nvPicPr>
                  <p:cNvPr id="205" name="Grafik 204" descr="Ein Bild, das Box enthält.">
                    <a:extLst>
                      <a:ext uri="{FF2B5EF4-FFF2-40B4-BE49-F238E27FC236}">
                        <a16:creationId xmlns:a16="http://schemas.microsoft.com/office/drawing/2014/main" id="{8905BABB-B84D-CCD0-A4F3-32486648B98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-75" t="863" r="66597" b="55406"/>
                  <a:stretch/>
                </p:blipFill>
                <p:spPr>
                  <a:xfrm>
                    <a:off x="6617751" y="1817827"/>
                    <a:ext cx="2328663" cy="2007662"/>
                  </a:xfrm>
                  <a:prstGeom prst="rect">
                    <a:avLst/>
                  </a:prstGeom>
                </p:spPr>
              </p:pic>
              <p:sp>
                <p:nvSpPr>
                  <p:cNvPr id="206" name="Ellipse 205">
                    <a:extLst>
                      <a:ext uri="{FF2B5EF4-FFF2-40B4-BE49-F238E27FC236}">
                        <a16:creationId xmlns:a16="http://schemas.microsoft.com/office/drawing/2014/main" id="{5FF5CA8B-94FE-F532-1F2D-D10F2F1B6FA3}"/>
                      </a:ext>
                    </a:extLst>
                  </p:cNvPr>
                  <p:cNvSpPr/>
                  <p:nvPr/>
                </p:nvSpPr>
                <p:spPr>
                  <a:xfrm>
                    <a:off x="6867331" y="2612571"/>
                    <a:ext cx="1627445" cy="576901"/>
                  </a:xfrm>
                  <a:prstGeom prst="ellipse">
                    <a:avLst/>
                  </a:prstGeom>
                  <a:solidFill>
                    <a:srgbClr val="44505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>
                      <a:latin typeface="Wandohope" panose="02030603000000000000" pitchFamily="18" charset="-128"/>
                      <a:ea typeface="Wandohope" panose="02030603000000000000" pitchFamily="18" charset="-128"/>
                    </a:endParaRPr>
                  </a:p>
                </p:txBody>
              </p:sp>
              <p:sp>
                <p:nvSpPr>
                  <p:cNvPr id="207" name="Ellipse 206">
                    <a:extLst>
                      <a:ext uri="{FF2B5EF4-FFF2-40B4-BE49-F238E27FC236}">
                        <a16:creationId xmlns:a16="http://schemas.microsoft.com/office/drawing/2014/main" id="{1A92F1A5-6D8B-6858-2186-C6B170EC30E1}"/>
                      </a:ext>
                    </a:extLst>
                  </p:cNvPr>
                  <p:cNvSpPr/>
                  <p:nvPr/>
                </p:nvSpPr>
                <p:spPr>
                  <a:xfrm>
                    <a:off x="6980348" y="2465979"/>
                    <a:ext cx="1335924" cy="576901"/>
                  </a:xfrm>
                  <a:prstGeom prst="ellipse">
                    <a:avLst/>
                  </a:prstGeom>
                  <a:solidFill>
                    <a:srgbClr val="44505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 dirty="0">
                      <a:latin typeface="Wandohope" panose="02030603000000000000" pitchFamily="18" charset="-128"/>
                      <a:ea typeface="Wandohope" panose="02030603000000000000" pitchFamily="18" charset="-128"/>
                    </a:endParaRPr>
                  </a:p>
                </p:txBody>
              </p:sp>
            </p:grpSp>
            <p:grpSp>
              <p:nvGrpSpPr>
                <p:cNvPr id="184" name="Gruppieren 183">
                  <a:extLst>
                    <a:ext uri="{FF2B5EF4-FFF2-40B4-BE49-F238E27FC236}">
                      <a16:creationId xmlns:a16="http://schemas.microsoft.com/office/drawing/2014/main" id="{4D45895E-A959-17C6-4947-4E83EECB68B5}"/>
                    </a:ext>
                  </a:extLst>
                </p:cNvPr>
                <p:cNvGrpSpPr/>
                <p:nvPr/>
              </p:nvGrpSpPr>
              <p:grpSpPr>
                <a:xfrm rot="900000">
                  <a:off x="7877830" y="2745131"/>
                  <a:ext cx="214604" cy="130624"/>
                  <a:chOff x="9594346" y="3034316"/>
                  <a:chExt cx="214604" cy="130624"/>
                </a:xfrm>
              </p:grpSpPr>
              <p:sp>
                <p:nvSpPr>
                  <p:cNvPr id="203" name="Ellipse 202">
                    <a:extLst>
                      <a:ext uri="{FF2B5EF4-FFF2-40B4-BE49-F238E27FC236}">
                        <a16:creationId xmlns:a16="http://schemas.microsoft.com/office/drawing/2014/main" id="{D9579B5D-CB9A-9926-50AA-C900802D7FF0}"/>
                      </a:ext>
                    </a:extLst>
                  </p:cNvPr>
                  <p:cNvSpPr/>
                  <p:nvPr/>
                </p:nvSpPr>
                <p:spPr>
                  <a:xfrm>
                    <a:off x="9594346" y="3034316"/>
                    <a:ext cx="214604" cy="130624"/>
                  </a:xfrm>
                  <a:prstGeom prst="ellipse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>
                    <a:solidFill>
                      <a:schemeClr val="accent2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>
                      <a:latin typeface="Wandohope" panose="02030603000000000000" pitchFamily="18" charset="-128"/>
                      <a:ea typeface="Wandohope" panose="02030603000000000000" pitchFamily="18" charset="-128"/>
                    </a:endParaRPr>
                  </a:p>
                </p:txBody>
              </p:sp>
              <p:sp>
                <p:nvSpPr>
                  <p:cNvPr id="204" name="Ellipse 203">
                    <a:extLst>
                      <a:ext uri="{FF2B5EF4-FFF2-40B4-BE49-F238E27FC236}">
                        <a16:creationId xmlns:a16="http://schemas.microsoft.com/office/drawing/2014/main" id="{A42118B3-B6F5-C872-0002-080714DFB7CF}"/>
                      </a:ext>
                    </a:extLst>
                  </p:cNvPr>
                  <p:cNvSpPr/>
                  <p:nvPr/>
                </p:nvSpPr>
                <p:spPr>
                  <a:xfrm>
                    <a:off x="9639069" y="3076770"/>
                    <a:ext cx="45719" cy="45719"/>
                  </a:xfrm>
                  <a:prstGeom prst="ellipse">
                    <a:avLst/>
                  </a:prstGeom>
                  <a:solidFill>
                    <a:srgbClr val="FF5353"/>
                  </a:solidFill>
                  <a:ln>
                    <a:solidFill>
                      <a:srgbClr val="FF5353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>
                      <a:latin typeface="Wandohope" panose="02030603000000000000" pitchFamily="18" charset="-128"/>
                      <a:ea typeface="Wandohope" panose="02030603000000000000" pitchFamily="18" charset="-128"/>
                    </a:endParaRPr>
                  </a:p>
                </p:txBody>
              </p:sp>
            </p:grpSp>
            <p:grpSp>
              <p:nvGrpSpPr>
                <p:cNvPr id="185" name="Gruppieren 184">
                  <a:extLst>
                    <a:ext uri="{FF2B5EF4-FFF2-40B4-BE49-F238E27FC236}">
                      <a16:creationId xmlns:a16="http://schemas.microsoft.com/office/drawing/2014/main" id="{D747CF55-CF42-F7D5-A7AB-A65CE005F1C5}"/>
                    </a:ext>
                  </a:extLst>
                </p:cNvPr>
                <p:cNvGrpSpPr/>
                <p:nvPr/>
              </p:nvGrpSpPr>
              <p:grpSpPr>
                <a:xfrm rot="900000">
                  <a:off x="7073519" y="2568310"/>
                  <a:ext cx="214604" cy="130624"/>
                  <a:chOff x="9594346" y="3034316"/>
                  <a:chExt cx="214604" cy="130624"/>
                </a:xfrm>
              </p:grpSpPr>
              <p:sp>
                <p:nvSpPr>
                  <p:cNvPr id="201" name="Ellipse 200">
                    <a:extLst>
                      <a:ext uri="{FF2B5EF4-FFF2-40B4-BE49-F238E27FC236}">
                        <a16:creationId xmlns:a16="http://schemas.microsoft.com/office/drawing/2014/main" id="{3A342006-CD9D-BA8D-708C-CEC178E5E7A8}"/>
                      </a:ext>
                    </a:extLst>
                  </p:cNvPr>
                  <p:cNvSpPr/>
                  <p:nvPr/>
                </p:nvSpPr>
                <p:spPr>
                  <a:xfrm>
                    <a:off x="9594346" y="3034316"/>
                    <a:ext cx="214604" cy="130624"/>
                  </a:xfrm>
                  <a:prstGeom prst="ellipse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>
                    <a:solidFill>
                      <a:schemeClr val="accent2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>
                      <a:latin typeface="Wandohope" panose="02030603000000000000" pitchFamily="18" charset="-128"/>
                      <a:ea typeface="Wandohope" panose="02030603000000000000" pitchFamily="18" charset="-128"/>
                    </a:endParaRPr>
                  </a:p>
                </p:txBody>
              </p:sp>
              <p:sp>
                <p:nvSpPr>
                  <p:cNvPr id="202" name="Ellipse 201">
                    <a:extLst>
                      <a:ext uri="{FF2B5EF4-FFF2-40B4-BE49-F238E27FC236}">
                        <a16:creationId xmlns:a16="http://schemas.microsoft.com/office/drawing/2014/main" id="{EE86FFC5-5EBB-5656-9E0F-41D3E1F74D98}"/>
                      </a:ext>
                    </a:extLst>
                  </p:cNvPr>
                  <p:cNvSpPr/>
                  <p:nvPr/>
                </p:nvSpPr>
                <p:spPr>
                  <a:xfrm>
                    <a:off x="9639069" y="3076770"/>
                    <a:ext cx="45719" cy="45719"/>
                  </a:xfrm>
                  <a:prstGeom prst="ellipse">
                    <a:avLst/>
                  </a:prstGeom>
                  <a:solidFill>
                    <a:srgbClr val="FF5353"/>
                  </a:solidFill>
                  <a:ln>
                    <a:solidFill>
                      <a:srgbClr val="FF5353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>
                      <a:latin typeface="Wandohope" panose="02030603000000000000" pitchFamily="18" charset="-128"/>
                      <a:ea typeface="Wandohope" panose="02030603000000000000" pitchFamily="18" charset="-128"/>
                    </a:endParaRPr>
                  </a:p>
                </p:txBody>
              </p:sp>
            </p:grpSp>
            <p:grpSp>
              <p:nvGrpSpPr>
                <p:cNvPr id="186" name="Gruppieren 185">
                  <a:extLst>
                    <a:ext uri="{FF2B5EF4-FFF2-40B4-BE49-F238E27FC236}">
                      <a16:creationId xmlns:a16="http://schemas.microsoft.com/office/drawing/2014/main" id="{B8B8AEFB-9AB2-8659-814C-9490E63CB95E}"/>
                    </a:ext>
                  </a:extLst>
                </p:cNvPr>
                <p:cNvGrpSpPr/>
                <p:nvPr/>
              </p:nvGrpSpPr>
              <p:grpSpPr>
                <a:xfrm rot="900000">
                  <a:off x="7359089" y="2819466"/>
                  <a:ext cx="214604" cy="130624"/>
                  <a:chOff x="9594346" y="3034316"/>
                  <a:chExt cx="214604" cy="130624"/>
                </a:xfrm>
              </p:grpSpPr>
              <p:sp>
                <p:nvSpPr>
                  <p:cNvPr id="199" name="Ellipse 198">
                    <a:extLst>
                      <a:ext uri="{FF2B5EF4-FFF2-40B4-BE49-F238E27FC236}">
                        <a16:creationId xmlns:a16="http://schemas.microsoft.com/office/drawing/2014/main" id="{102ADE2A-42D0-780F-0809-A5811E7F1AD5}"/>
                      </a:ext>
                    </a:extLst>
                  </p:cNvPr>
                  <p:cNvSpPr/>
                  <p:nvPr/>
                </p:nvSpPr>
                <p:spPr>
                  <a:xfrm>
                    <a:off x="9594346" y="3034316"/>
                    <a:ext cx="214604" cy="130624"/>
                  </a:xfrm>
                  <a:prstGeom prst="ellipse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>
                    <a:solidFill>
                      <a:schemeClr val="accent2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>
                      <a:latin typeface="Wandohope" panose="02030603000000000000" pitchFamily="18" charset="-128"/>
                      <a:ea typeface="Wandohope" panose="02030603000000000000" pitchFamily="18" charset="-128"/>
                    </a:endParaRPr>
                  </a:p>
                </p:txBody>
              </p:sp>
              <p:sp>
                <p:nvSpPr>
                  <p:cNvPr id="200" name="Ellipse 199">
                    <a:extLst>
                      <a:ext uri="{FF2B5EF4-FFF2-40B4-BE49-F238E27FC236}">
                        <a16:creationId xmlns:a16="http://schemas.microsoft.com/office/drawing/2014/main" id="{D6F185BA-7954-65F3-8988-0CA388D07A6F}"/>
                      </a:ext>
                    </a:extLst>
                  </p:cNvPr>
                  <p:cNvSpPr/>
                  <p:nvPr/>
                </p:nvSpPr>
                <p:spPr>
                  <a:xfrm>
                    <a:off x="9639069" y="3076770"/>
                    <a:ext cx="45719" cy="45719"/>
                  </a:xfrm>
                  <a:prstGeom prst="ellipse">
                    <a:avLst/>
                  </a:prstGeom>
                  <a:solidFill>
                    <a:srgbClr val="FF5353"/>
                  </a:solidFill>
                  <a:ln>
                    <a:solidFill>
                      <a:srgbClr val="FF5353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>
                      <a:latin typeface="Wandohope" panose="02030603000000000000" pitchFamily="18" charset="-128"/>
                      <a:ea typeface="Wandohope" panose="02030603000000000000" pitchFamily="18" charset="-128"/>
                    </a:endParaRPr>
                  </a:p>
                </p:txBody>
              </p:sp>
            </p:grpSp>
            <p:grpSp>
              <p:nvGrpSpPr>
                <p:cNvPr id="187" name="Gruppieren 186">
                  <a:extLst>
                    <a:ext uri="{FF2B5EF4-FFF2-40B4-BE49-F238E27FC236}">
                      <a16:creationId xmlns:a16="http://schemas.microsoft.com/office/drawing/2014/main" id="{1E108420-418D-AA4C-1540-02E88CFDF532}"/>
                    </a:ext>
                  </a:extLst>
                </p:cNvPr>
                <p:cNvGrpSpPr/>
                <p:nvPr/>
              </p:nvGrpSpPr>
              <p:grpSpPr>
                <a:xfrm rot="20700000" flipV="1">
                  <a:off x="7681053" y="2986519"/>
                  <a:ext cx="214604" cy="130624"/>
                  <a:chOff x="9594346" y="3034316"/>
                  <a:chExt cx="214604" cy="130624"/>
                </a:xfrm>
              </p:grpSpPr>
              <p:sp>
                <p:nvSpPr>
                  <p:cNvPr id="197" name="Ellipse 196">
                    <a:extLst>
                      <a:ext uri="{FF2B5EF4-FFF2-40B4-BE49-F238E27FC236}">
                        <a16:creationId xmlns:a16="http://schemas.microsoft.com/office/drawing/2014/main" id="{C20DC949-533C-4832-A52D-C2BA404412C8}"/>
                      </a:ext>
                    </a:extLst>
                  </p:cNvPr>
                  <p:cNvSpPr/>
                  <p:nvPr/>
                </p:nvSpPr>
                <p:spPr>
                  <a:xfrm>
                    <a:off x="9594346" y="3034316"/>
                    <a:ext cx="214604" cy="130624"/>
                  </a:xfrm>
                  <a:prstGeom prst="ellipse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>
                    <a:solidFill>
                      <a:schemeClr val="accent2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>
                      <a:latin typeface="Wandohope" panose="02030603000000000000" pitchFamily="18" charset="-128"/>
                      <a:ea typeface="Wandohope" panose="02030603000000000000" pitchFamily="18" charset="-128"/>
                    </a:endParaRPr>
                  </a:p>
                </p:txBody>
              </p:sp>
              <p:sp>
                <p:nvSpPr>
                  <p:cNvPr id="198" name="Ellipse 197">
                    <a:extLst>
                      <a:ext uri="{FF2B5EF4-FFF2-40B4-BE49-F238E27FC236}">
                        <a16:creationId xmlns:a16="http://schemas.microsoft.com/office/drawing/2014/main" id="{36C06F1A-4383-6340-9C8C-0AD66A914236}"/>
                      </a:ext>
                    </a:extLst>
                  </p:cNvPr>
                  <p:cNvSpPr/>
                  <p:nvPr/>
                </p:nvSpPr>
                <p:spPr>
                  <a:xfrm>
                    <a:off x="9639069" y="3076770"/>
                    <a:ext cx="45719" cy="45719"/>
                  </a:xfrm>
                  <a:prstGeom prst="ellipse">
                    <a:avLst/>
                  </a:prstGeom>
                  <a:solidFill>
                    <a:srgbClr val="FF5353"/>
                  </a:solidFill>
                  <a:ln>
                    <a:solidFill>
                      <a:srgbClr val="FF5353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>
                      <a:latin typeface="Wandohope" panose="02030603000000000000" pitchFamily="18" charset="-128"/>
                      <a:ea typeface="Wandohope" panose="02030603000000000000" pitchFamily="18" charset="-128"/>
                    </a:endParaRPr>
                  </a:p>
                </p:txBody>
              </p:sp>
            </p:grpSp>
            <p:grpSp>
              <p:nvGrpSpPr>
                <p:cNvPr id="188" name="Gruppieren 187">
                  <a:extLst>
                    <a:ext uri="{FF2B5EF4-FFF2-40B4-BE49-F238E27FC236}">
                      <a16:creationId xmlns:a16="http://schemas.microsoft.com/office/drawing/2014/main" id="{B3629BBC-90EC-DE05-007D-BA36D109A472}"/>
                    </a:ext>
                  </a:extLst>
                </p:cNvPr>
                <p:cNvGrpSpPr/>
                <p:nvPr/>
              </p:nvGrpSpPr>
              <p:grpSpPr>
                <a:xfrm rot="20700000" flipV="1">
                  <a:off x="6982059" y="2835709"/>
                  <a:ext cx="214604" cy="130624"/>
                  <a:chOff x="9594346" y="3034316"/>
                  <a:chExt cx="214604" cy="130624"/>
                </a:xfrm>
              </p:grpSpPr>
              <p:sp>
                <p:nvSpPr>
                  <p:cNvPr id="195" name="Ellipse 194">
                    <a:extLst>
                      <a:ext uri="{FF2B5EF4-FFF2-40B4-BE49-F238E27FC236}">
                        <a16:creationId xmlns:a16="http://schemas.microsoft.com/office/drawing/2014/main" id="{2809389F-7867-9811-5C76-60B42B868929}"/>
                      </a:ext>
                    </a:extLst>
                  </p:cNvPr>
                  <p:cNvSpPr/>
                  <p:nvPr/>
                </p:nvSpPr>
                <p:spPr>
                  <a:xfrm>
                    <a:off x="9594346" y="3034316"/>
                    <a:ext cx="214604" cy="130624"/>
                  </a:xfrm>
                  <a:prstGeom prst="ellipse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>
                    <a:solidFill>
                      <a:schemeClr val="accent2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>
                      <a:latin typeface="Wandohope" panose="02030603000000000000" pitchFamily="18" charset="-128"/>
                      <a:ea typeface="Wandohope" panose="02030603000000000000" pitchFamily="18" charset="-128"/>
                    </a:endParaRPr>
                  </a:p>
                </p:txBody>
              </p:sp>
              <p:sp>
                <p:nvSpPr>
                  <p:cNvPr id="196" name="Ellipse 195">
                    <a:extLst>
                      <a:ext uri="{FF2B5EF4-FFF2-40B4-BE49-F238E27FC236}">
                        <a16:creationId xmlns:a16="http://schemas.microsoft.com/office/drawing/2014/main" id="{F5676D84-F523-3804-66D4-C4C17DDD421C}"/>
                      </a:ext>
                    </a:extLst>
                  </p:cNvPr>
                  <p:cNvSpPr/>
                  <p:nvPr/>
                </p:nvSpPr>
                <p:spPr>
                  <a:xfrm>
                    <a:off x="9639069" y="3076770"/>
                    <a:ext cx="45719" cy="45719"/>
                  </a:xfrm>
                  <a:prstGeom prst="ellipse">
                    <a:avLst/>
                  </a:prstGeom>
                  <a:solidFill>
                    <a:srgbClr val="FF5353"/>
                  </a:solidFill>
                  <a:ln>
                    <a:solidFill>
                      <a:srgbClr val="FF5353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>
                      <a:latin typeface="Wandohope" panose="02030603000000000000" pitchFamily="18" charset="-128"/>
                      <a:ea typeface="Wandohope" panose="02030603000000000000" pitchFamily="18" charset="-128"/>
                    </a:endParaRPr>
                  </a:p>
                </p:txBody>
              </p:sp>
            </p:grpSp>
            <p:grpSp>
              <p:nvGrpSpPr>
                <p:cNvPr id="189" name="Gruppieren 188">
                  <a:extLst>
                    <a:ext uri="{FF2B5EF4-FFF2-40B4-BE49-F238E27FC236}">
                      <a16:creationId xmlns:a16="http://schemas.microsoft.com/office/drawing/2014/main" id="{E9AD0D36-F43A-E0F2-E513-17A668FE167A}"/>
                    </a:ext>
                  </a:extLst>
                </p:cNvPr>
                <p:cNvGrpSpPr/>
                <p:nvPr/>
              </p:nvGrpSpPr>
              <p:grpSpPr>
                <a:xfrm rot="20700000" flipV="1">
                  <a:off x="7573750" y="2580364"/>
                  <a:ext cx="214604" cy="130624"/>
                  <a:chOff x="9594346" y="3034316"/>
                  <a:chExt cx="214604" cy="130624"/>
                </a:xfrm>
              </p:grpSpPr>
              <p:sp>
                <p:nvSpPr>
                  <p:cNvPr id="193" name="Ellipse 192">
                    <a:extLst>
                      <a:ext uri="{FF2B5EF4-FFF2-40B4-BE49-F238E27FC236}">
                        <a16:creationId xmlns:a16="http://schemas.microsoft.com/office/drawing/2014/main" id="{1CE9B964-C73C-CAEC-54AA-620D742C339A}"/>
                      </a:ext>
                    </a:extLst>
                  </p:cNvPr>
                  <p:cNvSpPr/>
                  <p:nvPr/>
                </p:nvSpPr>
                <p:spPr>
                  <a:xfrm>
                    <a:off x="9594346" y="3034316"/>
                    <a:ext cx="214604" cy="130624"/>
                  </a:xfrm>
                  <a:prstGeom prst="ellipse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>
                    <a:solidFill>
                      <a:schemeClr val="accent2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>
                      <a:latin typeface="Wandohope" panose="02030603000000000000" pitchFamily="18" charset="-128"/>
                      <a:ea typeface="Wandohope" panose="02030603000000000000" pitchFamily="18" charset="-128"/>
                    </a:endParaRPr>
                  </a:p>
                </p:txBody>
              </p:sp>
              <p:sp>
                <p:nvSpPr>
                  <p:cNvPr id="194" name="Ellipse 193">
                    <a:extLst>
                      <a:ext uri="{FF2B5EF4-FFF2-40B4-BE49-F238E27FC236}">
                        <a16:creationId xmlns:a16="http://schemas.microsoft.com/office/drawing/2014/main" id="{96867168-9998-DA0F-AEBE-E56B15EA970B}"/>
                      </a:ext>
                    </a:extLst>
                  </p:cNvPr>
                  <p:cNvSpPr/>
                  <p:nvPr/>
                </p:nvSpPr>
                <p:spPr>
                  <a:xfrm>
                    <a:off x="9639069" y="3076770"/>
                    <a:ext cx="45719" cy="45719"/>
                  </a:xfrm>
                  <a:prstGeom prst="ellipse">
                    <a:avLst/>
                  </a:prstGeom>
                  <a:solidFill>
                    <a:srgbClr val="FF5353"/>
                  </a:solidFill>
                  <a:ln>
                    <a:solidFill>
                      <a:srgbClr val="FF5353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>
                      <a:latin typeface="Wandohope" panose="02030603000000000000" pitchFamily="18" charset="-128"/>
                      <a:ea typeface="Wandohope" panose="02030603000000000000" pitchFamily="18" charset="-128"/>
                    </a:endParaRPr>
                  </a:p>
                </p:txBody>
              </p:sp>
            </p:grpSp>
            <p:grpSp>
              <p:nvGrpSpPr>
                <p:cNvPr id="190" name="Gruppieren 189">
                  <a:extLst>
                    <a:ext uri="{FF2B5EF4-FFF2-40B4-BE49-F238E27FC236}">
                      <a16:creationId xmlns:a16="http://schemas.microsoft.com/office/drawing/2014/main" id="{2B8B6AB7-58C6-C1BE-1B7C-7A35AFEEDBF3}"/>
                    </a:ext>
                  </a:extLst>
                </p:cNvPr>
                <p:cNvGrpSpPr/>
                <p:nvPr/>
              </p:nvGrpSpPr>
              <p:grpSpPr>
                <a:xfrm rot="900000">
                  <a:off x="8236005" y="2787585"/>
                  <a:ext cx="214604" cy="130624"/>
                  <a:chOff x="9594346" y="3034316"/>
                  <a:chExt cx="214604" cy="130624"/>
                </a:xfrm>
              </p:grpSpPr>
              <p:sp>
                <p:nvSpPr>
                  <p:cNvPr id="191" name="Ellipse 190">
                    <a:extLst>
                      <a:ext uri="{FF2B5EF4-FFF2-40B4-BE49-F238E27FC236}">
                        <a16:creationId xmlns:a16="http://schemas.microsoft.com/office/drawing/2014/main" id="{31A57EA2-6744-1419-589F-F646D69D6170}"/>
                      </a:ext>
                    </a:extLst>
                  </p:cNvPr>
                  <p:cNvSpPr/>
                  <p:nvPr/>
                </p:nvSpPr>
                <p:spPr>
                  <a:xfrm>
                    <a:off x="9594346" y="3034316"/>
                    <a:ext cx="214604" cy="130624"/>
                  </a:xfrm>
                  <a:prstGeom prst="ellipse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>
                    <a:solidFill>
                      <a:schemeClr val="accent2">
                        <a:lumMod val="20000"/>
                        <a:lumOff val="80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>
                      <a:latin typeface="Wandohope" panose="02030603000000000000" pitchFamily="18" charset="-128"/>
                      <a:ea typeface="Wandohope" panose="02030603000000000000" pitchFamily="18" charset="-128"/>
                    </a:endParaRPr>
                  </a:p>
                </p:txBody>
              </p:sp>
              <p:sp>
                <p:nvSpPr>
                  <p:cNvPr id="192" name="Ellipse 191">
                    <a:extLst>
                      <a:ext uri="{FF2B5EF4-FFF2-40B4-BE49-F238E27FC236}">
                        <a16:creationId xmlns:a16="http://schemas.microsoft.com/office/drawing/2014/main" id="{EC5EA566-0DB8-6D5A-4894-011C66E6FC6A}"/>
                      </a:ext>
                    </a:extLst>
                  </p:cNvPr>
                  <p:cNvSpPr/>
                  <p:nvPr/>
                </p:nvSpPr>
                <p:spPr>
                  <a:xfrm>
                    <a:off x="9639069" y="3076770"/>
                    <a:ext cx="45719" cy="45719"/>
                  </a:xfrm>
                  <a:prstGeom prst="ellipse">
                    <a:avLst/>
                  </a:prstGeom>
                  <a:solidFill>
                    <a:srgbClr val="FF5353"/>
                  </a:solidFill>
                  <a:ln>
                    <a:solidFill>
                      <a:srgbClr val="FF5353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>
                      <a:latin typeface="Wandohope" panose="02030603000000000000" pitchFamily="18" charset="-128"/>
                      <a:ea typeface="Wandohope" panose="02030603000000000000" pitchFamily="18" charset="-128"/>
                    </a:endParaRPr>
                  </a:p>
                </p:txBody>
              </p:sp>
            </p:grpSp>
          </p:grpSp>
          <p:sp>
            <p:nvSpPr>
              <p:cNvPr id="182" name="Rechteck 181">
                <a:extLst>
                  <a:ext uri="{FF2B5EF4-FFF2-40B4-BE49-F238E27FC236}">
                    <a16:creationId xmlns:a16="http://schemas.microsoft.com/office/drawing/2014/main" id="{A7E39579-72B4-7996-2115-76EB889CE35C}"/>
                  </a:ext>
                </a:extLst>
              </p:cNvPr>
              <p:cNvSpPr/>
              <p:nvPr/>
            </p:nvSpPr>
            <p:spPr>
              <a:xfrm>
                <a:off x="6558204" y="1333041"/>
                <a:ext cx="2328663" cy="2007662"/>
              </a:xfrm>
              <a:prstGeom prst="rect">
                <a:avLst/>
              </a:prstGeom>
              <a:noFill/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Wandohope" panose="02030603000000000000" pitchFamily="18" charset="-128"/>
                  <a:ea typeface="Wandohope" panose="02030603000000000000" pitchFamily="18" charset="-128"/>
                </a:endParaRPr>
              </a:p>
            </p:txBody>
          </p:sp>
        </p:grpSp>
        <p:grpSp>
          <p:nvGrpSpPr>
            <p:cNvPr id="208" name="Gruppieren 207">
              <a:extLst>
                <a:ext uri="{FF2B5EF4-FFF2-40B4-BE49-F238E27FC236}">
                  <a16:creationId xmlns:a16="http://schemas.microsoft.com/office/drawing/2014/main" id="{61AA2B86-ED32-A075-A9D7-4184C6D36F42}"/>
                </a:ext>
              </a:extLst>
            </p:cNvPr>
            <p:cNvGrpSpPr/>
            <p:nvPr/>
          </p:nvGrpSpPr>
          <p:grpSpPr>
            <a:xfrm>
              <a:off x="6274067" y="3524006"/>
              <a:ext cx="2624247" cy="2243701"/>
              <a:chOff x="6530986" y="3716416"/>
              <a:chExt cx="2348181" cy="2007669"/>
            </a:xfrm>
          </p:grpSpPr>
          <p:pic>
            <p:nvPicPr>
              <p:cNvPr id="209" name="Grafik 208" descr="Ein Bild, das Box enthält.">
                <a:extLst>
                  <a:ext uri="{FF2B5EF4-FFF2-40B4-BE49-F238E27FC236}">
                    <a16:creationId xmlns:a16="http://schemas.microsoft.com/office/drawing/2014/main" id="{B6801E27-EF67-ED36-4A76-2681F973150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495" t="62" r="33028" b="56206"/>
              <a:stretch/>
            </p:blipFill>
            <p:spPr>
              <a:xfrm>
                <a:off x="6550504" y="3716416"/>
                <a:ext cx="2328663" cy="2007662"/>
              </a:xfrm>
              <a:prstGeom prst="rect">
                <a:avLst/>
              </a:prstGeom>
            </p:spPr>
          </p:pic>
          <p:sp>
            <p:nvSpPr>
              <p:cNvPr id="210" name="Rechteck 209">
                <a:extLst>
                  <a:ext uri="{FF2B5EF4-FFF2-40B4-BE49-F238E27FC236}">
                    <a16:creationId xmlns:a16="http://schemas.microsoft.com/office/drawing/2014/main" id="{E49AEF73-8AEF-4C9E-4FF0-651F2C7D2BFC}"/>
                  </a:ext>
                </a:extLst>
              </p:cNvPr>
              <p:cNvSpPr/>
              <p:nvPr/>
            </p:nvSpPr>
            <p:spPr>
              <a:xfrm>
                <a:off x="6530986" y="3716423"/>
                <a:ext cx="2328663" cy="2007662"/>
              </a:xfrm>
              <a:prstGeom prst="rect">
                <a:avLst/>
              </a:prstGeom>
              <a:noFill/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Wandohope" panose="02030603000000000000" pitchFamily="18" charset="-128"/>
                  <a:ea typeface="Wandohope" panose="02030603000000000000" pitchFamily="18" charset="-128"/>
                </a:endParaRPr>
              </a:p>
            </p:txBody>
          </p:sp>
        </p:grpSp>
        <p:grpSp>
          <p:nvGrpSpPr>
            <p:cNvPr id="284" name="Gruppieren 283">
              <a:extLst>
                <a:ext uri="{FF2B5EF4-FFF2-40B4-BE49-F238E27FC236}">
                  <a16:creationId xmlns:a16="http://schemas.microsoft.com/office/drawing/2014/main" id="{84758EAE-1F09-4ED4-F0AD-249D1421DE4D}"/>
                </a:ext>
              </a:extLst>
            </p:cNvPr>
            <p:cNvGrpSpPr/>
            <p:nvPr/>
          </p:nvGrpSpPr>
          <p:grpSpPr>
            <a:xfrm>
              <a:off x="9208757" y="3526084"/>
              <a:ext cx="2602434" cy="2264944"/>
              <a:chOff x="9430238" y="3740746"/>
              <a:chExt cx="2328663" cy="2026676"/>
            </a:xfrm>
          </p:grpSpPr>
          <p:pic>
            <p:nvPicPr>
              <p:cNvPr id="243" name="Grafik 242" descr="Ein Bild, das Box enthält.">
                <a:extLst>
                  <a:ext uri="{FF2B5EF4-FFF2-40B4-BE49-F238E27FC236}">
                    <a16:creationId xmlns:a16="http://schemas.microsoft.com/office/drawing/2014/main" id="{67345544-F429-56DD-BDFC-14DE3C0084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75" t="863" r="66597" b="55406"/>
              <a:stretch/>
            </p:blipFill>
            <p:spPr>
              <a:xfrm>
                <a:off x="9430238" y="3759760"/>
                <a:ext cx="2328663" cy="2007662"/>
              </a:xfrm>
              <a:prstGeom prst="rect">
                <a:avLst/>
              </a:prstGeom>
            </p:spPr>
          </p:pic>
          <p:sp>
            <p:nvSpPr>
              <p:cNvPr id="246" name="Rechteck 245">
                <a:extLst>
                  <a:ext uri="{FF2B5EF4-FFF2-40B4-BE49-F238E27FC236}">
                    <a16:creationId xmlns:a16="http://schemas.microsoft.com/office/drawing/2014/main" id="{14CC8130-6B34-AB29-5654-F17AA0C64A5B}"/>
                  </a:ext>
                </a:extLst>
              </p:cNvPr>
              <p:cNvSpPr/>
              <p:nvPr/>
            </p:nvSpPr>
            <p:spPr>
              <a:xfrm>
                <a:off x="9430238" y="3740746"/>
                <a:ext cx="2328663" cy="2007662"/>
              </a:xfrm>
              <a:prstGeom prst="rect">
                <a:avLst/>
              </a:prstGeom>
              <a:noFill/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latin typeface="Wandohope" panose="02030603000000000000" pitchFamily="18" charset="-128"/>
                  <a:ea typeface="Wandohope" panose="02030603000000000000" pitchFamily="18" charset="-128"/>
                </a:endParaRPr>
              </a:p>
            </p:txBody>
          </p:sp>
          <p:sp>
            <p:nvSpPr>
              <p:cNvPr id="253" name="Ellipse 252">
                <a:extLst>
                  <a:ext uri="{FF2B5EF4-FFF2-40B4-BE49-F238E27FC236}">
                    <a16:creationId xmlns:a16="http://schemas.microsoft.com/office/drawing/2014/main" id="{745E4CEB-5E91-F2AE-1A92-98F435F3E074}"/>
                  </a:ext>
                </a:extLst>
              </p:cNvPr>
              <p:cNvSpPr/>
              <p:nvPr/>
            </p:nvSpPr>
            <p:spPr>
              <a:xfrm>
                <a:off x="9650038" y="4565499"/>
                <a:ext cx="1627445" cy="576901"/>
              </a:xfrm>
              <a:prstGeom prst="ellipse">
                <a:avLst/>
              </a:prstGeom>
              <a:solidFill>
                <a:srgbClr val="44505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Wandohope" panose="02030603000000000000" pitchFamily="18" charset="-128"/>
                  <a:ea typeface="Wandohope" panose="02030603000000000000" pitchFamily="18" charset="-128"/>
                </a:endParaRPr>
              </a:p>
            </p:txBody>
          </p:sp>
          <p:sp>
            <p:nvSpPr>
              <p:cNvPr id="254" name="Ellipse 253">
                <a:extLst>
                  <a:ext uri="{FF2B5EF4-FFF2-40B4-BE49-F238E27FC236}">
                    <a16:creationId xmlns:a16="http://schemas.microsoft.com/office/drawing/2014/main" id="{2AAB9F39-5651-54CB-DB61-9442750FB969}"/>
                  </a:ext>
                </a:extLst>
              </p:cNvPr>
              <p:cNvSpPr/>
              <p:nvPr/>
            </p:nvSpPr>
            <p:spPr>
              <a:xfrm>
                <a:off x="9650038" y="4401407"/>
                <a:ext cx="1627445" cy="576901"/>
              </a:xfrm>
              <a:prstGeom prst="ellipse">
                <a:avLst/>
              </a:prstGeom>
              <a:solidFill>
                <a:srgbClr val="44505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latin typeface="Wandohope" panose="02030603000000000000" pitchFamily="18" charset="-128"/>
                  <a:ea typeface="Wandohope" panose="02030603000000000000" pitchFamily="18" charset="-128"/>
                </a:endParaRPr>
              </a:p>
            </p:txBody>
          </p:sp>
          <p:grpSp>
            <p:nvGrpSpPr>
              <p:cNvPr id="255" name="Gruppieren 254">
                <a:extLst>
                  <a:ext uri="{FF2B5EF4-FFF2-40B4-BE49-F238E27FC236}">
                    <a16:creationId xmlns:a16="http://schemas.microsoft.com/office/drawing/2014/main" id="{F92E35EB-031C-B6FA-74B1-BD1A81D2CD2E}"/>
                  </a:ext>
                </a:extLst>
              </p:cNvPr>
              <p:cNvGrpSpPr/>
              <p:nvPr/>
            </p:nvGrpSpPr>
            <p:grpSpPr>
              <a:xfrm>
                <a:off x="10530416" y="3953894"/>
                <a:ext cx="297178" cy="540574"/>
                <a:chOff x="9954492" y="1846940"/>
                <a:chExt cx="297178" cy="540574"/>
              </a:xfrm>
              <a:solidFill>
                <a:srgbClr val="FFC000"/>
              </a:solidFill>
            </p:grpSpPr>
            <p:grpSp>
              <p:nvGrpSpPr>
                <p:cNvPr id="256" name="Gruppieren 255">
                  <a:extLst>
                    <a:ext uri="{FF2B5EF4-FFF2-40B4-BE49-F238E27FC236}">
                      <a16:creationId xmlns:a16="http://schemas.microsoft.com/office/drawing/2014/main" id="{135C1877-EB66-FA27-FFBC-DA4C16FB1F0E}"/>
                    </a:ext>
                  </a:extLst>
                </p:cNvPr>
                <p:cNvGrpSpPr/>
                <p:nvPr/>
              </p:nvGrpSpPr>
              <p:grpSpPr>
                <a:xfrm>
                  <a:off x="9954492" y="1846940"/>
                  <a:ext cx="297178" cy="374321"/>
                  <a:chOff x="7367154" y="1350818"/>
                  <a:chExt cx="353292" cy="445002"/>
                </a:xfrm>
                <a:grpFill/>
              </p:grpSpPr>
              <p:sp>
                <p:nvSpPr>
                  <p:cNvPr id="258" name="Rechteck 257">
                    <a:extLst>
                      <a:ext uri="{FF2B5EF4-FFF2-40B4-BE49-F238E27FC236}">
                        <a16:creationId xmlns:a16="http://schemas.microsoft.com/office/drawing/2014/main" id="{62B0E0E4-C708-1173-F540-0C0BCCDEBDA6}"/>
                      </a:ext>
                    </a:extLst>
                  </p:cNvPr>
                  <p:cNvSpPr/>
                  <p:nvPr/>
                </p:nvSpPr>
                <p:spPr>
                  <a:xfrm>
                    <a:off x="7465636" y="1383586"/>
                    <a:ext cx="148234" cy="412234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 dirty="0"/>
                  </a:p>
                </p:txBody>
              </p:sp>
              <p:sp>
                <p:nvSpPr>
                  <p:cNvPr id="259" name="Ellipse 258">
                    <a:extLst>
                      <a:ext uri="{FF2B5EF4-FFF2-40B4-BE49-F238E27FC236}">
                        <a16:creationId xmlns:a16="http://schemas.microsoft.com/office/drawing/2014/main" id="{FD5581D5-D9E0-C5A8-6F0D-5CF6FA8315B9}"/>
                      </a:ext>
                    </a:extLst>
                  </p:cNvPr>
                  <p:cNvSpPr/>
                  <p:nvPr/>
                </p:nvSpPr>
                <p:spPr>
                  <a:xfrm>
                    <a:off x="7367155" y="1441151"/>
                    <a:ext cx="353291" cy="183151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60" name="Rechteck 259">
                    <a:extLst>
                      <a:ext uri="{FF2B5EF4-FFF2-40B4-BE49-F238E27FC236}">
                        <a16:creationId xmlns:a16="http://schemas.microsoft.com/office/drawing/2014/main" id="{D9AE57D1-F877-8105-AE31-7B655999D4BE}"/>
                      </a:ext>
                    </a:extLst>
                  </p:cNvPr>
                  <p:cNvSpPr/>
                  <p:nvPr/>
                </p:nvSpPr>
                <p:spPr>
                  <a:xfrm>
                    <a:off x="7367154" y="1350818"/>
                    <a:ext cx="353291" cy="183151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57" name="Gleichschenkliges Dreieck 256">
                  <a:extLst>
                    <a:ext uri="{FF2B5EF4-FFF2-40B4-BE49-F238E27FC236}">
                      <a16:creationId xmlns:a16="http://schemas.microsoft.com/office/drawing/2014/main" id="{DABACB3B-EBB0-1251-F6D0-17CE07054D54}"/>
                    </a:ext>
                  </a:extLst>
                </p:cNvPr>
                <p:cNvSpPr/>
                <p:nvPr/>
              </p:nvSpPr>
              <p:spPr>
                <a:xfrm rot="10800000">
                  <a:off x="10037333" y="2221260"/>
                  <a:ext cx="124691" cy="16625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80" name="Gruppieren 279">
                <a:extLst>
                  <a:ext uri="{FF2B5EF4-FFF2-40B4-BE49-F238E27FC236}">
                    <a16:creationId xmlns:a16="http://schemas.microsoft.com/office/drawing/2014/main" id="{04711388-AA70-7CD5-5C04-2E74493B186F}"/>
                  </a:ext>
                </a:extLst>
              </p:cNvPr>
              <p:cNvGrpSpPr/>
              <p:nvPr/>
            </p:nvGrpSpPr>
            <p:grpSpPr>
              <a:xfrm rot="1816491">
                <a:off x="10379929" y="4430157"/>
                <a:ext cx="429281" cy="655273"/>
                <a:chOff x="10224430" y="1656955"/>
                <a:chExt cx="635047" cy="914428"/>
              </a:xfrm>
            </p:grpSpPr>
            <p:grpSp>
              <p:nvGrpSpPr>
                <p:cNvPr id="266" name="Gruppieren 265">
                  <a:extLst>
                    <a:ext uri="{FF2B5EF4-FFF2-40B4-BE49-F238E27FC236}">
                      <a16:creationId xmlns:a16="http://schemas.microsoft.com/office/drawing/2014/main" id="{43FA8F23-42F0-1EA6-C94D-28817268CDA0}"/>
                    </a:ext>
                  </a:extLst>
                </p:cNvPr>
                <p:cNvGrpSpPr/>
                <p:nvPr/>
              </p:nvGrpSpPr>
              <p:grpSpPr>
                <a:xfrm rot="18235190" flipH="1">
                  <a:off x="10106182" y="1818087"/>
                  <a:ext cx="914428" cy="592163"/>
                  <a:chOff x="9971627" y="1690987"/>
                  <a:chExt cx="914428" cy="592163"/>
                </a:xfrm>
              </p:grpSpPr>
              <p:sp>
                <p:nvSpPr>
                  <p:cNvPr id="262" name="Ellipse 261">
                    <a:extLst>
                      <a:ext uri="{FF2B5EF4-FFF2-40B4-BE49-F238E27FC236}">
                        <a16:creationId xmlns:a16="http://schemas.microsoft.com/office/drawing/2014/main" id="{45D5492E-FDF0-D4B2-72D1-C35370396AA7}"/>
                      </a:ext>
                    </a:extLst>
                  </p:cNvPr>
                  <p:cNvSpPr/>
                  <p:nvPr/>
                </p:nvSpPr>
                <p:spPr>
                  <a:xfrm>
                    <a:off x="10452002" y="1690987"/>
                    <a:ext cx="415349" cy="374072"/>
                  </a:xfrm>
                  <a:prstGeom prst="ellipse">
                    <a:avLst/>
                  </a:prstGeom>
                  <a:solidFill>
                    <a:srgbClr val="FBE3D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63" name="Ellipse 262">
                    <a:extLst>
                      <a:ext uri="{FF2B5EF4-FFF2-40B4-BE49-F238E27FC236}">
                        <a16:creationId xmlns:a16="http://schemas.microsoft.com/office/drawing/2014/main" id="{A050AF51-F854-ABF1-597B-9CA1C179868A}"/>
                      </a:ext>
                    </a:extLst>
                  </p:cNvPr>
                  <p:cNvSpPr/>
                  <p:nvPr/>
                </p:nvSpPr>
                <p:spPr>
                  <a:xfrm>
                    <a:off x="10189611" y="1909078"/>
                    <a:ext cx="415349" cy="374072"/>
                  </a:xfrm>
                  <a:prstGeom prst="ellipse">
                    <a:avLst/>
                  </a:prstGeom>
                  <a:solidFill>
                    <a:srgbClr val="FBE3D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 dirty="0"/>
                  </a:p>
                </p:txBody>
              </p:sp>
              <p:sp>
                <p:nvSpPr>
                  <p:cNvPr id="265" name="Sehne 264">
                    <a:extLst>
                      <a:ext uri="{FF2B5EF4-FFF2-40B4-BE49-F238E27FC236}">
                        <a16:creationId xmlns:a16="http://schemas.microsoft.com/office/drawing/2014/main" id="{05F4FBAB-0F7F-E13E-7A45-11AF0EFD2F95}"/>
                      </a:ext>
                    </a:extLst>
                  </p:cNvPr>
                  <p:cNvSpPr/>
                  <p:nvPr/>
                </p:nvSpPr>
                <p:spPr>
                  <a:xfrm rot="14948510">
                    <a:off x="10161602" y="1545629"/>
                    <a:ext cx="534478" cy="914428"/>
                  </a:xfrm>
                  <a:prstGeom prst="chord">
                    <a:avLst>
                      <a:gd name="adj1" fmla="val 4742334"/>
                      <a:gd name="adj2" fmla="val 11869802"/>
                    </a:avLst>
                  </a:prstGeom>
                  <a:solidFill>
                    <a:srgbClr val="FBE3D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70" name="Freihandform: Form 269">
                  <a:extLst>
                    <a:ext uri="{FF2B5EF4-FFF2-40B4-BE49-F238E27FC236}">
                      <a16:creationId xmlns:a16="http://schemas.microsoft.com/office/drawing/2014/main" id="{C0EE9E2B-AAA4-4396-8EDD-AABDE49C0515}"/>
                    </a:ext>
                  </a:extLst>
                </p:cNvPr>
                <p:cNvSpPr/>
                <p:nvPr/>
              </p:nvSpPr>
              <p:spPr>
                <a:xfrm>
                  <a:off x="10224430" y="2244436"/>
                  <a:ext cx="21006" cy="124691"/>
                </a:xfrm>
                <a:custGeom>
                  <a:avLst/>
                  <a:gdLst>
                    <a:gd name="connsiteX0" fmla="*/ 21006 w 21006"/>
                    <a:gd name="connsiteY0" fmla="*/ 124691 h 124691"/>
                    <a:gd name="connsiteX1" fmla="*/ 225 w 21006"/>
                    <a:gd name="connsiteY1" fmla="*/ 72737 h 124691"/>
                    <a:gd name="connsiteX2" fmla="*/ 10615 w 21006"/>
                    <a:gd name="connsiteY2" fmla="*/ 0 h 1246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006" h="124691">
                      <a:moveTo>
                        <a:pt x="21006" y="124691"/>
                      </a:moveTo>
                      <a:cubicBezTo>
                        <a:pt x="14079" y="107373"/>
                        <a:pt x="1774" y="91325"/>
                        <a:pt x="225" y="72737"/>
                      </a:cubicBezTo>
                      <a:cubicBezTo>
                        <a:pt x="-1809" y="48330"/>
                        <a:pt x="10615" y="0"/>
                        <a:pt x="10615" y="0"/>
                      </a:cubicBezTo>
                    </a:path>
                  </a:pathLst>
                </a:custGeom>
                <a:noFill/>
                <a:ln>
                  <a:solidFill>
                    <a:srgbClr val="FF5353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271" name="Freihandform: Form 270">
                  <a:extLst>
                    <a:ext uri="{FF2B5EF4-FFF2-40B4-BE49-F238E27FC236}">
                      <a16:creationId xmlns:a16="http://schemas.microsoft.com/office/drawing/2014/main" id="{14A446E8-CBF0-7608-A5BE-1138130565C0}"/>
                    </a:ext>
                  </a:extLst>
                </p:cNvPr>
                <p:cNvSpPr/>
                <p:nvPr/>
              </p:nvSpPr>
              <p:spPr>
                <a:xfrm>
                  <a:off x="10315700" y="2083267"/>
                  <a:ext cx="21006" cy="124691"/>
                </a:xfrm>
                <a:custGeom>
                  <a:avLst/>
                  <a:gdLst>
                    <a:gd name="connsiteX0" fmla="*/ 21006 w 21006"/>
                    <a:gd name="connsiteY0" fmla="*/ 124691 h 124691"/>
                    <a:gd name="connsiteX1" fmla="*/ 225 w 21006"/>
                    <a:gd name="connsiteY1" fmla="*/ 72737 h 124691"/>
                    <a:gd name="connsiteX2" fmla="*/ 10615 w 21006"/>
                    <a:gd name="connsiteY2" fmla="*/ 0 h 1246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006" h="124691">
                      <a:moveTo>
                        <a:pt x="21006" y="124691"/>
                      </a:moveTo>
                      <a:cubicBezTo>
                        <a:pt x="14079" y="107373"/>
                        <a:pt x="1774" y="91325"/>
                        <a:pt x="225" y="72737"/>
                      </a:cubicBezTo>
                      <a:cubicBezTo>
                        <a:pt x="-1809" y="48330"/>
                        <a:pt x="10615" y="0"/>
                        <a:pt x="10615" y="0"/>
                      </a:cubicBezTo>
                    </a:path>
                  </a:pathLst>
                </a:custGeom>
                <a:noFill/>
                <a:ln>
                  <a:solidFill>
                    <a:srgbClr val="FF5353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272" name="Freihandform: Form 271">
                  <a:extLst>
                    <a:ext uri="{FF2B5EF4-FFF2-40B4-BE49-F238E27FC236}">
                      <a16:creationId xmlns:a16="http://schemas.microsoft.com/office/drawing/2014/main" id="{D499960A-5365-94D8-7625-7ACEC28B2F40}"/>
                    </a:ext>
                  </a:extLst>
                </p:cNvPr>
                <p:cNvSpPr/>
                <p:nvPr/>
              </p:nvSpPr>
              <p:spPr>
                <a:xfrm>
                  <a:off x="10346453" y="2271090"/>
                  <a:ext cx="21006" cy="124691"/>
                </a:xfrm>
                <a:custGeom>
                  <a:avLst/>
                  <a:gdLst>
                    <a:gd name="connsiteX0" fmla="*/ 21006 w 21006"/>
                    <a:gd name="connsiteY0" fmla="*/ 124691 h 124691"/>
                    <a:gd name="connsiteX1" fmla="*/ 225 w 21006"/>
                    <a:gd name="connsiteY1" fmla="*/ 72737 h 124691"/>
                    <a:gd name="connsiteX2" fmla="*/ 10615 w 21006"/>
                    <a:gd name="connsiteY2" fmla="*/ 0 h 1246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006" h="124691">
                      <a:moveTo>
                        <a:pt x="21006" y="124691"/>
                      </a:moveTo>
                      <a:cubicBezTo>
                        <a:pt x="14079" y="107373"/>
                        <a:pt x="1774" y="91325"/>
                        <a:pt x="225" y="72737"/>
                      </a:cubicBezTo>
                      <a:cubicBezTo>
                        <a:pt x="-1809" y="48330"/>
                        <a:pt x="10615" y="0"/>
                        <a:pt x="10615" y="0"/>
                      </a:cubicBezTo>
                    </a:path>
                  </a:pathLst>
                </a:custGeom>
                <a:noFill/>
                <a:ln>
                  <a:solidFill>
                    <a:srgbClr val="FF5353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273" name="Freihandform: Form 272">
                  <a:extLst>
                    <a:ext uri="{FF2B5EF4-FFF2-40B4-BE49-F238E27FC236}">
                      <a16:creationId xmlns:a16="http://schemas.microsoft.com/office/drawing/2014/main" id="{A5AF9B75-9B6D-545F-D060-AC6865D5A5B3}"/>
                    </a:ext>
                  </a:extLst>
                </p:cNvPr>
                <p:cNvSpPr/>
                <p:nvPr/>
              </p:nvSpPr>
              <p:spPr>
                <a:xfrm>
                  <a:off x="10443093" y="2135221"/>
                  <a:ext cx="21006" cy="124691"/>
                </a:xfrm>
                <a:custGeom>
                  <a:avLst/>
                  <a:gdLst>
                    <a:gd name="connsiteX0" fmla="*/ 21006 w 21006"/>
                    <a:gd name="connsiteY0" fmla="*/ 124691 h 124691"/>
                    <a:gd name="connsiteX1" fmla="*/ 225 w 21006"/>
                    <a:gd name="connsiteY1" fmla="*/ 72737 h 124691"/>
                    <a:gd name="connsiteX2" fmla="*/ 10615 w 21006"/>
                    <a:gd name="connsiteY2" fmla="*/ 0 h 1246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006" h="124691">
                      <a:moveTo>
                        <a:pt x="21006" y="124691"/>
                      </a:moveTo>
                      <a:cubicBezTo>
                        <a:pt x="14079" y="107373"/>
                        <a:pt x="1774" y="91325"/>
                        <a:pt x="225" y="72737"/>
                      </a:cubicBezTo>
                      <a:cubicBezTo>
                        <a:pt x="-1809" y="48330"/>
                        <a:pt x="10615" y="0"/>
                        <a:pt x="10615" y="0"/>
                      </a:cubicBezTo>
                    </a:path>
                  </a:pathLst>
                </a:custGeom>
                <a:noFill/>
                <a:ln>
                  <a:solidFill>
                    <a:srgbClr val="FF5353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274" name="Freihandform: Form 273">
                  <a:extLst>
                    <a:ext uri="{FF2B5EF4-FFF2-40B4-BE49-F238E27FC236}">
                      <a16:creationId xmlns:a16="http://schemas.microsoft.com/office/drawing/2014/main" id="{F2729019-FB4A-ABD8-E0D4-0C6DDA101A88}"/>
                    </a:ext>
                  </a:extLst>
                </p:cNvPr>
                <p:cNvSpPr/>
                <p:nvPr/>
              </p:nvSpPr>
              <p:spPr>
                <a:xfrm>
                  <a:off x="10545697" y="2271089"/>
                  <a:ext cx="21006" cy="124691"/>
                </a:xfrm>
                <a:custGeom>
                  <a:avLst/>
                  <a:gdLst>
                    <a:gd name="connsiteX0" fmla="*/ 21006 w 21006"/>
                    <a:gd name="connsiteY0" fmla="*/ 124691 h 124691"/>
                    <a:gd name="connsiteX1" fmla="*/ 225 w 21006"/>
                    <a:gd name="connsiteY1" fmla="*/ 72737 h 124691"/>
                    <a:gd name="connsiteX2" fmla="*/ 10615 w 21006"/>
                    <a:gd name="connsiteY2" fmla="*/ 0 h 1246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006" h="124691">
                      <a:moveTo>
                        <a:pt x="21006" y="124691"/>
                      </a:moveTo>
                      <a:cubicBezTo>
                        <a:pt x="14079" y="107373"/>
                        <a:pt x="1774" y="91325"/>
                        <a:pt x="225" y="72737"/>
                      </a:cubicBezTo>
                      <a:cubicBezTo>
                        <a:pt x="-1809" y="48330"/>
                        <a:pt x="10615" y="0"/>
                        <a:pt x="10615" y="0"/>
                      </a:cubicBezTo>
                    </a:path>
                  </a:pathLst>
                </a:custGeom>
                <a:noFill/>
                <a:ln>
                  <a:solidFill>
                    <a:srgbClr val="FF5353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275" name="Freihandform: Form 274">
                  <a:extLst>
                    <a:ext uri="{FF2B5EF4-FFF2-40B4-BE49-F238E27FC236}">
                      <a16:creationId xmlns:a16="http://schemas.microsoft.com/office/drawing/2014/main" id="{92E95EA3-3110-7144-465F-579E831275FE}"/>
                    </a:ext>
                  </a:extLst>
                </p:cNvPr>
                <p:cNvSpPr/>
                <p:nvPr/>
              </p:nvSpPr>
              <p:spPr>
                <a:xfrm>
                  <a:off x="10673127" y="2169176"/>
                  <a:ext cx="21006" cy="124691"/>
                </a:xfrm>
                <a:custGeom>
                  <a:avLst/>
                  <a:gdLst>
                    <a:gd name="connsiteX0" fmla="*/ 21006 w 21006"/>
                    <a:gd name="connsiteY0" fmla="*/ 124691 h 124691"/>
                    <a:gd name="connsiteX1" fmla="*/ 225 w 21006"/>
                    <a:gd name="connsiteY1" fmla="*/ 72737 h 124691"/>
                    <a:gd name="connsiteX2" fmla="*/ 10615 w 21006"/>
                    <a:gd name="connsiteY2" fmla="*/ 0 h 1246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006" h="124691">
                      <a:moveTo>
                        <a:pt x="21006" y="124691"/>
                      </a:moveTo>
                      <a:cubicBezTo>
                        <a:pt x="14079" y="107373"/>
                        <a:pt x="1774" y="91325"/>
                        <a:pt x="225" y="72737"/>
                      </a:cubicBezTo>
                      <a:cubicBezTo>
                        <a:pt x="-1809" y="48330"/>
                        <a:pt x="10615" y="0"/>
                        <a:pt x="10615" y="0"/>
                      </a:cubicBezTo>
                    </a:path>
                  </a:pathLst>
                </a:custGeom>
                <a:noFill/>
                <a:ln>
                  <a:solidFill>
                    <a:srgbClr val="FF5353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276" name="Freihandform: Form 275">
                  <a:extLst>
                    <a:ext uri="{FF2B5EF4-FFF2-40B4-BE49-F238E27FC236}">
                      <a16:creationId xmlns:a16="http://schemas.microsoft.com/office/drawing/2014/main" id="{A158D183-C8E9-AA94-7235-34CA416101A1}"/>
                    </a:ext>
                  </a:extLst>
                </p:cNvPr>
                <p:cNvSpPr/>
                <p:nvPr/>
              </p:nvSpPr>
              <p:spPr>
                <a:xfrm flipH="1">
                  <a:off x="10574089" y="2060625"/>
                  <a:ext cx="21006" cy="124691"/>
                </a:xfrm>
                <a:custGeom>
                  <a:avLst/>
                  <a:gdLst>
                    <a:gd name="connsiteX0" fmla="*/ 21006 w 21006"/>
                    <a:gd name="connsiteY0" fmla="*/ 124691 h 124691"/>
                    <a:gd name="connsiteX1" fmla="*/ 225 w 21006"/>
                    <a:gd name="connsiteY1" fmla="*/ 72737 h 124691"/>
                    <a:gd name="connsiteX2" fmla="*/ 10615 w 21006"/>
                    <a:gd name="connsiteY2" fmla="*/ 0 h 1246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006" h="124691">
                      <a:moveTo>
                        <a:pt x="21006" y="124691"/>
                      </a:moveTo>
                      <a:cubicBezTo>
                        <a:pt x="14079" y="107373"/>
                        <a:pt x="1774" y="91325"/>
                        <a:pt x="225" y="72737"/>
                      </a:cubicBezTo>
                      <a:cubicBezTo>
                        <a:pt x="-1809" y="48330"/>
                        <a:pt x="10615" y="0"/>
                        <a:pt x="10615" y="0"/>
                      </a:cubicBezTo>
                    </a:path>
                  </a:pathLst>
                </a:custGeom>
                <a:noFill/>
                <a:ln>
                  <a:solidFill>
                    <a:srgbClr val="FF5353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277" name="Freihandform: Form 276">
                  <a:extLst>
                    <a:ext uri="{FF2B5EF4-FFF2-40B4-BE49-F238E27FC236}">
                      <a16:creationId xmlns:a16="http://schemas.microsoft.com/office/drawing/2014/main" id="{2699A2D1-6A3C-D262-46D4-9328D592F41E}"/>
                    </a:ext>
                  </a:extLst>
                </p:cNvPr>
                <p:cNvSpPr/>
                <p:nvPr/>
              </p:nvSpPr>
              <p:spPr>
                <a:xfrm>
                  <a:off x="10714392" y="2009874"/>
                  <a:ext cx="21006" cy="124691"/>
                </a:xfrm>
                <a:custGeom>
                  <a:avLst/>
                  <a:gdLst>
                    <a:gd name="connsiteX0" fmla="*/ 21006 w 21006"/>
                    <a:gd name="connsiteY0" fmla="*/ 124691 h 124691"/>
                    <a:gd name="connsiteX1" fmla="*/ 225 w 21006"/>
                    <a:gd name="connsiteY1" fmla="*/ 72737 h 124691"/>
                    <a:gd name="connsiteX2" fmla="*/ 10615 w 21006"/>
                    <a:gd name="connsiteY2" fmla="*/ 0 h 1246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006" h="124691">
                      <a:moveTo>
                        <a:pt x="21006" y="124691"/>
                      </a:moveTo>
                      <a:cubicBezTo>
                        <a:pt x="14079" y="107373"/>
                        <a:pt x="1774" y="91325"/>
                        <a:pt x="225" y="72737"/>
                      </a:cubicBezTo>
                      <a:cubicBezTo>
                        <a:pt x="-1809" y="48330"/>
                        <a:pt x="10615" y="0"/>
                        <a:pt x="10615" y="0"/>
                      </a:cubicBezTo>
                    </a:path>
                  </a:pathLst>
                </a:custGeom>
                <a:noFill/>
                <a:ln>
                  <a:solidFill>
                    <a:srgbClr val="FF5353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278" name="Freihandform: Form 277">
                  <a:extLst>
                    <a:ext uri="{FF2B5EF4-FFF2-40B4-BE49-F238E27FC236}">
                      <a16:creationId xmlns:a16="http://schemas.microsoft.com/office/drawing/2014/main" id="{3D5ADC68-9161-3D68-D3F6-AB526369A1A8}"/>
                    </a:ext>
                  </a:extLst>
                </p:cNvPr>
                <p:cNvSpPr/>
                <p:nvPr/>
              </p:nvSpPr>
              <p:spPr>
                <a:xfrm flipH="1">
                  <a:off x="10781721" y="2114438"/>
                  <a:ext cx="21006" cy="124691"/>
                </a:xfrm>
                <a:custGeom>
                  <a:avLst/>
                  <a:gdLst>
                    <a:gd name="connsiteX0" fmla="*/ 21006 w 21006"/>
                    <a:gd name="connsiteY0" fmla="*/ 124691 h 124691"/>
                    <a:gd name="connsiteX1" fmla="*/ 225 w 21006"/>
                    <a:gd name="connsiteY1" fmla="*/ 72737 h 124691"/>
                    <a:gd name="connsiteX2" fmla="*/ 10615 w 21006"/>
                    <a:gd name="connsiteY2" fmla="*/ 0 h 1246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006" h="124691">
                      <a:moveTo>
                        <a:pt x="21006" y="124691"/>
                      </a:moveTo>
                      <a:cubicBezTo>
                        <a:pt x="14079" y="107373"/>
                        <a:pt x="1774" y="91325"/>
                        <a:pt x="225" y="72737"/>
                      </a:cubicBezTo>
                      <a:cubicBezTo>
                        <a:pt x="-1809" y="48330"/>
                        <a:pt x="10615" y="0"/>
                        <a:pt x="10615" y="0"/>
                      </a:cubicBezTo>
                    </a:path>
                  </a:pathLst>
                </a:custGeom>
                <a:noFill/>
                <a:ln>
                  <a:solidFill>
                    <a:srgbClr val="FF5353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279" name="Freihandform: Form 278">
                  <a:extLst>
                    <a:ext uri="{FF2B5EF4-FFF2-40B4-BE49-F238E27FC236}">
                      <a16:creationId xmlns:a16="http://schemas.microsoft.com/office/drawing/2014/main" id="{D92F22D2-C2A4-3301-55A6-A293E8DA9D6F}"/>
                    </a:ext>
                  </a:extLst>
                </p:cNvPr>
                <p:cNvSpPr/>
                <p:nvPr/>
              </p:nvSpPr>
              <p:spPr>
                <a:xfrm flipH="1">
                  <a:off x="10454461" y="2307566"/>
                  <a:ext cx="21006" cy="124691"/>
                </a:xfrm>
                <a:custGeom>
                  <a:avLst/>
                  <a:gdLst>
                    <a:gd name="connsiteX0" fmla="*/ 21006 w 21006"/>
                    <a:gd name="connsiteY0" fmla="*/ 124691 h 124691"/>
                    <a:gd name="connsiteX1" fmla="*/ 225 w 21006"/>
                    <a:gd name="connsiteY1" fmla="*/ 72737 h 124691"/>
                    <a:gd name="connsiteX2" fmla="*/ 10615 w 21006"/>
                    <a:gd name="connsiteY2" fmla="*/ 0 h 1246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006" h="124691">
                      <a:moveTo>
                        <a:pt x="21006" y="124691"/>
                      </a:moveTo>
                      <a:cubicBezTo>
                        <a:pt x="14079" y="107373"/>
                        <a:pt x="1774" y="91325"/>
                        <a:pt x="225" y="72737"/>
                      </a:cubicBezTo>
                      <a:cubicBezTo>
                        <a:pt x="-1809" y="48330"/>
                        <a:pt x="10615" y="0"/>
                        <a:pt x="10615" y="0"/>
                      </a:cubicBezTo>
                    </a:path>
                  </a:pathLst>
                </a:custGeom>
                <a:noFill/>
                <a:ln>
                  <a:solidFill>
                    <a:srgbClr val="FF5353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sp>
            <p:nvSpPr>
              <p:cNvPr id="282" name="Ellipse 281">
                <a:extLst>
                  <a:ext uri="{FF2B5EF4-FFF2-40B4-BE49-F238E27FC236}">
                    <a16:creationId xmlns:a16="http://schemas.microsoft.com/office/drawing/2014/main" id="{6C142DC6-797E-3AE4-2DF3-31A575E66211}"/>
                  </a:ext>
                </a:extLst>
              </p:cNvPr>
              <p:cNvSpPr/>
              <p:nvPr/>
            </p:nvSpPr>
            <p:spPr>
              <a:xfrm>
                <a:off x="10636850" y="4652001"/>
                <a:ext cx="86244" cy="83127"/>
              </a:xfrm>
              <a:prstGeom prst="ellipse">
                <a:avLst/>
              </a:prstGeom>
              <a:solidFill>
                <a:srgbClr val="FBE3D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83" name="Ellipse 282">
                <a:extLst>
                  <a:ext uri="{FF2B5EF4-FFF2-40B4-BE49-F238E27FC236}">
                    <a16:creationId xmlns:a16="http://schemas.microsoft.com/office/drawing/2014/main" id="{655DE3B1-758D-F104-64EA-7ED448D941F4}"/>
                  </a:ext>
                </a:extLst>
              </p:cNvPr>
              <p:cNvSpPr/>
              <p:nvPr/>
            </p:nvSpPr>
            <p:spPr>
              <a:xfrm>
                <a:off x="10636526" y="4523424"/>
                <a:ext cx="86244" cy="83127"/>
              </a:xfrm>
              <a:prstGeom prst="ellipse">
                <a:avLst/>
              </a:prstGeom>
              <a:solidFill>
                <a:srgbClr val="FBE3D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sp>
        <p:nvSpPr>
          <p:cNvPr id="292" name="Textfeld 291">
            <a:extLst>
              <a:ext uri="{FF2B5EF4-FFF2-40B4-BE49-F238E27FC236}">
                <a16:creationId xmlns:a16="http://schemas.microsoft.com/office/drawing/2014/main" id="{585CA076-4580-EF82-5CCE-9D67CD2FE80B}"/>
              </a:ext>
            </a:extLst>
          </p:cNvPr>
          <p:cNvSpPr txBox="1"/>
          <p:nvPr/>
        </p:nvSpPr>
        <p:spPr>
          <a:xfrm>
            <a:off x="307265" y="2024144"/>
            <a:ext cx="2749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/>
              <a:t>Künstliche Intelligenz</a:t>
            </a:r>
          </a:p>
        </p:txBody>
      </p:sp>
      <p:sp>
        <p:nvSpPr>
          <p:cNvPr id="293" name="Textfeld 292">
            <a:extLst>
              <a:ext uri="{FF2B5EF4-FFF2-40B4-BE49-F238E27FC236}">
                <a16:creationId xmlns:a16="http://schemas.microsoft.com/office/drawing/2014/main" id="{74A71007-8385-5C3C-D3CB-4EB0A78B6639}"/>
              </a:ext>
            </a:extLst>
          </p:cNvPr>
          <p:cNvSpPr txBox="1"/>
          <p:nvPr/>
        </p:nvSpPr>
        <p:spPr>
          <a:xfrm>
            <a:off x="3235916" y="2031602"/>
            <a:ext cx="2749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/>
              <a:t>Zellkultur, iPSCs</a:t>
            </a:r>
          </a:p>
        </p:txBody>
      </p:sp>
      <p:sp>
        <p:nvSpPr>
          <p:cNvPr id="294" name="Textfeld 293">
            <a:extLst>
              <a:ext uri="{FF2B5EF4-FFF2-40B4-BE49-F238E27FC236}">
                <a16:creationId xmlns:a16="http://schemas.microsoft.com/office/drawing/2014/main" id="{4D6EA8A3-602B-9A64-BBF8-8B595DB792E1}"/>
              </a:ext>
            </a:extLst>
          </p:cNvPr>
          <p:cNvSpPr txBox="1"/>
          <p:nvPr/>
        </p:nvSpPr>
        <p:spPr>
          <a:xfrm>
            <a:off x="9186209" y="2029991"/>
            <a:ext cx="2749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/>
              <a:t>3D-Biodruck</a:t>
            </a:r>
          </a:p>
        </p:txBody>
      </p:sp>
      <p:sp>
        <p:nvSpPr>
          <p:cNvPr id="295" name="Textfeld 294">
            <a:extLst>
              <a:ext uri="{FF2B5EF4-FFF2-40B4-BE49-F238E27FC236}">
                <a16:creationId xmlns:a16="http://schemas.microsoft.com/office/drawing/2014/main" id="{E950EEB2-D276-8D9F-169A-7FAC7F21D990}"/>
              </a:ext>
            </a:extLst>
          </p:cNvPr>
          <p:cNvSpPr txBox="1"/>
          <p:nvPr/>
        </p:nvSpPr>
        <p:spPr>
          <a:xfrm>
            <a:off x="6238110" y="2031602"/>
            <a:ext cx="2749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/>
              <a:t>Multi-Organ-Chips</a:t>
            </a:r>
          </a:p>
        </p:txBody>
      </p:sp>
      <p:sp>
        <p:nvSpPr>
          <p:cNvPr id="296" name="Textfeld 295">
            <a:extLst>
              <a:ext uri="{FF2B5EF4-FFF2-40B4-BE49-F238E27FC236}">
                <a16:creationId xmlns:a16="http://schemas.microsoft.com/office/drawing/2014/main" id="{8A2EE3F0-7F90-7CAF-1329-337E2631F9DA}"/>
              </a:ext>
            </a:extLst>
          </p:cNvPr>
          <p:cNvSpPr txBox="1"/>
          <p:nvPr/>
        </p:nvSpPr>
        <p:spPr>
          <a:xfrm>
            <a:off x="367884" y="210906"/>
            <a:ext cx="1092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chemeClr val="bg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Tierversuchsfreie Methoden</a:t>
            </a:r>
          </a:p>
        </p:txBody>
      </p:sp>
      <p:sp>
        <p:nvSpPr>
          <p:cNvPr id="299" name="Textfeld 298">
            <a:extLst>
              <a:ext uri="{FF2B5EF4-FFF2-40B4-BE49-F238E27FC236}">
                <a16:creationId xmlns:a16="http://schemas.microsoft.com/office/drawing/2014/main" id="{4F9935A1-16FB-3A53-0A2B-E21BAD38FF41}"/>
              </a:ext>
            </a:extLst>
          </p:cNvPr>
          <p:cNvSpPr txBox="1"/>
          <p:nvPr/>
        </p:nvSpPr>
        <p:spPr>
          <a:xfrm>
            <a:off x="8713304" y="63428"/>
            <a:ext cx="342900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de-DE" sz="2200" dirty="0">
                <a:solidFill>
                  <a:schemeClr val="bg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Kurzvorstellung</a:t>
            </a:r>
          </a:p>
        </p:txBody>
      </p:sp>
    </p:spTree>
    <p:extLst>
      <p:ext uri="{BB962C8B-B14F-4D97-AF65-F5344CB8AC3E}">
        <p14:creationId xmlns:p14="http://schemas.microsoft.com/office/powerpoint/2010/main" val="2381030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C3FCC0-CFF4-CEA1-6FBB-6ECBF512AC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12F37057-F0E0-5498-9251-3CEE967E05F6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373B8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hteck 7">
            <a:extLst>
              <a:ext uri="{FF2B5EF4-FFF2-40B4-BE49-F238E27FC236}">
                <a16:creationId xmlns:a16="http://schemas.microsoft.com/office/drawing/2014/main" id="{05E7B664-7515-9D85-6921-ED245C209010}"/>
              </a:ext>
            </a:extLst>
          </p:cNvPr>
          <p:cNvSpPr/>
          <p:nvPr/>
        </p:nvSpPr>
        <p:spPr>
          <a:xfrm>
            <a:off x="0" y="0"/>
            <a:ext cx="12192000" cy="948676"/>
          </a:xfrm>
          <a:prstGeom prst="rect">
            <a:avLst/>
          </a:prstGeom>
          <a:solidFill>
            <a:srgbClr val="373B8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190494"/>
              </a:solidFill>
            </a:endParaRPr>
          </a:p>
        </p:txBody>
      </p:sp>
      <p:pic>
        <p:nvPicPr>
          <p:cNvPr id="10" name="Grafik 9" descr="Ein Bild, das Text, Schrift, Grafiken, Kalligrafie enthält.">
            <a:extLst>
              <a:ext uri="{FF2B5EF4-FFF2-40B4-BE49-F238E27FC236}">
                <a16:creationId xmlns:a16="http://schemas.microsoft.com/office/drawing/2014/main" id="{8B98449C-6057-25CD-B33A-F247E2810D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sp>
        <p:nvSpPr>
          <p:cNvPr id="296" name="Textfeld 295">
            <a:extLst>
              <a:ext uri="{FF2B5EF4-FFF2-40B4-BE49-F238E27FC236}">
                <a16:creationId xmlns:a16="http://schemas.microsoft.com/office/drawing/2014/main" id="{F8716FD2-A6C4-5273-8776-CD2B7F1053DF}"/>
              </a:ext>
            </a:extLst>
          </p:cNvPr>
          <p:cNvSpPr txBox="1"/>
          <p:nvPr/>
        </p:nvSpPr>
        <p:spPr>
          <a:xfrm>
            <a:off x="367884" y="210906"/>
            <a:ext cx="1092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chemeClr val="bg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Tierversuchsfreie Methoden</a:t>
            </a:r>
          </a:p>
        </p:txBody>
      </p:sp>
      <p:graphicFrame>
        <p:nvGraphicFramePr>
          <p:cNvPr id="2" name="Tabelle 1">
            <a:extLst>
              <a:ext uri="{FF2B5EF4-FFF2-40B4-BE49-F238E27FC236}">
                <a16:creationId xmlns:a16="http://schemas.microsoft.com/office/drawing/2014/main" id="{863051E5-B9A5-3EA4-FFA7-507A875921E9}"/>
              </a:ext>
            </a:extLst>
          </p:cNvPr>
          <p:cNvGraphicFramePr>
            <a:graphicFrameLocks noGrp="1"/>
          </p:cNvGraphicFramePr>
          <p:nvPr/>
        </p:nvGraphicFramePr>
        <p:xfrm>
          <a:off x="403487" y="1787109"/>
          <a:ext cx="11385026" cy="3665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7368">
                  <a:extLst>
                    <a:ext uri="{9D8B030D-6E8A-4147-A177-3AD203B41FA5}">
                      <a16:colId xmlns:a16="http://schemas.microsoft.com/office/drawing/2014/main" val="1197085672"/>
                    </a:ext>
                  </a:extLst>
                </a:gridCol>
                <a:gridCol w="3106881">
                  <a:extLst>
                    <a:ext uri="{9D8B030D-6E8A-4147-A177-3AD203B41FA5}">
                      <a16:colId xmlns:a16="http://schemas.microsoft.com/office/drawing/2014/main" val="1300430426"/>
                    </a:ext>
                  </a:extLst>
                </a:gridCol>
                <a:gridCol w="3584864">
                  <a:extLst>
                    <a:ext uri="{9D8B030D-6E8A-4147-A177-3AD203B41FA5}">
                      <a16:colId xmlns:a16="http://schemas.microsoft.com/office/drawing/2014/main" val="815359329"/>
                    </a:ext>
                  </a:extLst>
                </a:gridCol>
                <a:gridCol w="2415913">
                  <a:extLst>
                    <a:ext uri="{9D8B030D-6E8A-4147-A177-3AD203B41FA5}">
                      <a16:colId xmlns:a16="http://schemas.microsoft.com/office/drawing/2014/main" val="1776930310"/>
                    </a:ext>
                  </a:extLst>
                </a:gridCol>
              </a:tblGrid>
              <a:tr h="401499">
                <a:tc>
                  <a:txBody>
                    <a:bodyPr/>
                    <a:lstStyle/>
                    <a:p>
                      <a:r>
                        <a:rPr lang="de-DE" sz="2000" b="1" dirty="0"/>
                        <a:t>Methode</a:t>
                      </a:r>
                    </a:p>
                  </a:txBody>
                  <a:tcPr>
                    <a:solidFill>
                      <a:srgbClr val="373B8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2000" b="1" dirty="0"/>
                        <a:t>Funktion</a:t>
                      </a:r>
                    </a:p>
                  </a:txBody>
                  <a:tcPr>
                    <a:solidFill>
                      <a:srgbClr val="373B8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2000" b="1" dirty="0"/>
                        <a:t>Anwendung</a:t>
                      </a:r>
                    </a:p>
                  </a:txBody>
                  <a:tcPr>
                    <a:solidFill>
                      <a:srgbClr val="373B8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2000" b="1" dirty="0"/>
                        <a:t>Vorteile</a:t>
                      </a:r>
                    </a:p>
                  </a:txBody>
                  <a:tcPr>
                    <a:solidFill>
                      <a:srgbClr val="373B8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7594606"/>
                  </a:ext>
                </a:extLst>
              </a:tr>
              <a:tr h="624554">
                <a:tc>
                  <a:txBody>
                    <a:bodyPr/>
                    <a:lstStyle/>
                    <a:p>
                      <a:r>
                        <a:rPr lang="de-DE" dirty="0"/>
                        <a:t>Künstliche Intelligenz</a:t>
                      </a:r>
                    </a:p>
                  </a:txBody>
                  <a:tcPr>
                    <a:solidFill>
                      <a:srgbClr val="DCEA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Simulationen, Datenanalyse, Automatisierung</a:t>
                      </a:r>
                    </a:p>
                  </a:txBody>
                  <a:tcPr>
                    <a:solidFill>
                      <a:srgbClr val="DCEA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Vorhersagen zu Wirkung/Giftigkeit, Auswertung von Daten</a:t>
                      </a:r>
                    </a:p>
                  </a:txBody>
                  <a:tcPr>
                    <a:solidFill>
                      <a:srgbClr val="DCEA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Hohe Genauigkeit</a:t>
                      </a:r>
                    </a:p>
                    <a:p>
                      <a:r>
                        <a:rPr lang="de-DE" dirty="0"/>
                        <a:t>Kosten-/Zeitersparnis</a:t>
                      </a:r>
                    </a:p>
                  </a:txBody>
                  <a:tcPr>
                    <a:solidFill>
                      <a:srgbClr val="DCEA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1567761"/>
                  </a:ext>
                </a:extLst>
              </a:tr>
              <a:tr h="892220">
                <a:tc>
                  <a:txBody>
                    <a:bodyPr/>
                    <a:lstStyle/>
                    <a:p>
                      <a:r>
                        <a:rPr lang="de-DE" dirty="0"/>
                        <a:t>Zellkultur, iPSCs</a:t>
                      </a:r>
                    </a:p>
                  </a:txBody>
                  <a:tcP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Rückprogrammierung von Körperzellen zu Stammzellen, </a:t>
                      </a:r>
                      <a:br>
                        <a:rPr lang="de-DE" dirty="0"/>
                      </a:br>
                      <a:r>
                        <a:rPr lang="de-DE" dirty="0"/>
                        <a:t>Entwicklung in Organzellen</a:t>
                      </a:r>
                    </a:p>
                  </a:txBody>
                  <a:tcP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Krankheitsforschung, Medikamententests</a:t>
                      </a:r>
                    </a:p>
                  </a:txBody>
                  <a:tcP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Humane Zellen</a:t>
                      </a:r>
                    </a:p>
                    <a:p>
                      <a:r>
                        <a:rPr lang="de-DE" dirty="0"/>
                        <a:t>Personalisierung</a:t>
                      </a:r>
                    </a:p>
                  </a:txBody>
                  <a:tcPr>
                    <a:solidFill>
                      <a:srgbClr val="F2F7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4621834"/>
                  </a:ext>
                </a:extLst>
              </a:tr>
              <a:tr h="892220">
                <a:tc>
                  <a:txBody>
                    <a:bodyPr/>
                    <a:lstStyle/>
                    <a:p>
                      <a:r>
                        <a:rPr lang="de-DE" dirty="0"/>
                        <a:t>Multi-Organ-Chips</a:t>
                      </a:r>
                    </a:p>
                  </a:txBody>
                  <a:tcPr>
                    <a:solidFill>
                      <a:srgbClr val="DCEA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Mini-Organe auf einem Chip, verbunden durch künstlichen Kreislauf</a:t>
                      </a:r>
                    </a:p>
                  </a:txBody>
                  <a:tcPr>
                    <a:solidFill>
                      <a:srgbClr val="DCEA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/>
                        <a:t>Krankheitsmodelle, Medikamententests</a:t>
                      </a:r>
                    </a:p>
                    <a:p>
                      <a:endParaRPr lang="de-DE" dirty="0"/>
                    </a:p>
                  </a:txBody>
                  <a:tcPr>
                    <a:solidFill>
                      <a:srgbClr val="DCEA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Humane Zellen</a:t>
                      </a:r>
                    </a:p>
                    <a:p>
                      <a:r>
                        <a:rPr lang="de-DE" dirty="0"/>
                        <a:t>Personalisierung</a:t>
                      </a:r>
                    </a:p>
                    <a:p>
                      <a:r>
                        <a:rPr lang="de-DE" dirty="0"/>
                        <a:t>Organinteraktion</a:t>
                      </a:r>
                    </a:p>
                  </a:txBody>
                  <a:tcPr>
                    <a:solidFill>
                      <a:srgbClr val="DCEA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5312635"/>
                  </a:ext>
                </a:extLst>
              </a:tr>
              <a:tr h="795151">
                <a:tc>
                  <a:txBody>
                    <a:bodyPr/>
                    <a:lstStyle/>
                    <a:p>
                      <a:r>
                        <a:rPr lang="de-DE" dirty="0"/>
                        <a:t>3D-Biodruck</a:t>
                      </a:r>
                    </a:p>
                  </a:txBody>
                  <a:tcP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Druck von Gewebe mit Biotinten</a:t>
                      </a:r>
                    </a:p>
                  </a:txBody>
                  <a:tcP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/>
                        <a:t>Gewebereperatur, Medikamententests</a:t>
                      </a:r>
                    </a:p>
                  </a:txBody>
                  <a:tcPr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Humane Zellen</a:t>
                      </a:r>
                    </a:p>
                    <a:p>
                      <a:r>
                        <a:rPr lang="de-DE" dirty="0"/>
                        <a:t>Realistische Gewebe</a:t>
                      </a:r>
                    </a:p>
                  </a:txBody>
                  <a:tcPr>
                    <a:solidFill>
                      <a:srgbClr val="F2F7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3052054"/>
                  </a:ext>
                </a:extLst>
              </a:tr>
            </a:tbl>
          </a:graphicData>
        </a:graphic>
      </p:graphicFrame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4FC08AD5-BF27-FEF0-2D11-CF27D0C0DEE0}"/>
              </a:ext>
            </a:extLst>
          </p:cNvPr>
          <p:cNvGrpSpPr/>
          <p:nvPr/>
        </p:nvGrpSpPr>
        <p:grpSpPr>
          <a:xfrm>
            <a:off x="9247910" y="210907"/>
            <a:ext cx="2512815" cy="1389293"/>
            <a:chOff x="778871" y="3144129"/>
            <a:chExt cx="1902536" cy="968352"/>
          </a:xfrm>
        </p:grpSpPr>
        <p:sp>
          <p:nvSpPr>
            <p:cNvPr id="5" name="Wolke 4">
              <a:extLst>
                <a:ext uri="{FF2B5EF4-FFF2-40B4-BE49-F238E27FC236}">
                  <a16:creationId xmlns:a16="http://schemas.microsoft.com/office/drawing/2014/main" id="{F7926BA8-BFD0-4A66-7C2D-0A211A912018}"/>
                </a:ext>
              </a:extLst>
            </p:cNvPr>
            <p:cNvSpPr/>
            <p:nvPr/>
          </p:nvSpPr>
          <p:spPr>
            <a:xfrm>
              <a:off x="778871" y="3144129"/>
              <a:ext cx="1902536" cy="968352"/>
            </a:xfrm>
            <a:prstGeom prst="cloud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21E71277-7520-D4F0-61EE-9C9270FEB91A}"/>
                </a:ext>
              </a:extLst>
            </p:cNvPr>
            <p:cNvSpPr/>
            <p:nvPr/>
          </p:nvSpPr>
          <p:spPr>
            <a:xfrm rot="1680838">
              <a:off x="2007342" y="3571518"/>
              <a:ext cx="493506" cy="1784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38" name="Textfeld 37">
              <a:extLst>
                <a:ext uri="{FF2B5EF4-FFF2-40B4-BE49-F238E27FC236}">
                  <a16:creationId xmlns:a16="http://schemas.microsoft.com/office/drawing/2014/main" id="{A7FF1E41-2EDE-8AFB-7087-7C3F05D58B4D}"/>
                </a:ext>
              </a:extLst>
            </p:cNvPr>
            <p:cNvSpPr txBox="1"/>
            <p:nvPr/>
          </p:nvSpPr>
          <p:spPr>
            <a:xfrm>
              <a:off x="845365" y="3317065"/>
              <a:ext cx="1801014" cy="718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b="1" dirty="0">
                  <a:ea typeface="Wandohope" panose="02030603000000000000" pitchFamily="18" charset="-128"/>
                </a:rPr>
                <a:t>Welche Methode findet ihr am spannendsten?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668284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3A6155-ED1A-5F35-A5DD-0E26838773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Cartoon, Design enthält.">
            <a:extLst>
              <a:ext uri="{FF2B5EF4-FFF2-40B4-BE49-F238E27FC236}">
                <a16:creationId xmlns:a16="http://schemas.microsoft.com/office/drawing/2014/main" id="{9C6BE6B2-D78A-CA8F-E25C-6E8F23E806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pic>
        <p:nvPicPr>
          <p:cNvPr id="21" name="Grafik 20" descr="Ein Bild, das Text, Schrift, Cartoon, Design enthält.">
            <a:extLst>
              <a:ext uri="{FF2B5EF4-FFF2-40B4-BE49-F238E27FC236}">
                <a16:creationId xmlns:a16="http://schemas.microsoft.com/office/drawing/2014/main" id="{5EAAF962-EC77-7869-943C-04AD76EF77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1068143"/>
            <a:ext cx="12192000" cy="5222930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8E3BB7FD-521D-F6A6-6484-B0586E77D1CC}"/>
              </a:ext>
            </a:extLst>
          </p:cNvPr>
          <p:cNvSpPr txBox="1"/>
          <p:nvPr/>
        </p:nvSpPr>
        <p:spPr>
          <a:xfrm>
            <a:off x="253926" y="1495527"/>
            <a:ext cx="116841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600" dirty="0">
                <a:solidFill>
                  <a:srgbClr val="373B8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Warum gibt es noch</a:t>
            </a:r>
          </a:p>
          <a:p>
            <a:pPr algn="ctr"/>
            <a:r>
              <a:rPr lang="de-DE" sz="9600" dirty="0">
                <a:solidFill>
                  <a:srgbClr val="373B8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Tierversuche?</a:t>
            </a:r>
            <a:endParaRPr lang="de-DE" sz="8800" dirty="0">
              <a:solidFill>
                <a:srgbClr val="373B81"/>
              </a:solidFill>
              <a:latin typeface="+mj-lt"/>
              <a:ea typeface="Wandohope" panose="020B0503020000020004" pitchFamily="18" charset="-128"/>
              <a:cs typeface="Dreaming Outloud Pro" panose="020F0502020204030204" pitchFamily="66" charset="0"/>
            </a:endParaRPr>
          </a:p>
        </p:txBody>
      </p:sp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6B7253CD-7B66-4CC0-73D7-DAA1496EF3F3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373B8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Grafik 3" descr="Ein Bild, das Text, Schrift, Grafiken, Kalligrafie enthält.">
            <a:extLst>
              <a:ext uri="{FF2B5EF4-FFF2-40B4-BE49-F238E27FC236}">
                <a16:creationId xmlns:a16="http://schemas.microsoft.com/office/drawing/2014/main" id="{E36C5677-D277-0785-B35F-8FB753307F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7188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D70E29-2DB0-33A3-1B49-80E39BF0F9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28E1581C-45FB-55EF-89AD-FABF69100520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373B8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hteck 7">
            <a:extLst>
              <a:ext uri="{FF2B5EF4-FFF2-40B4-BE49-F238E27FC236}">
                <a16:creationId xmlns:a16="http://schemas.microsoft.com/office/drawing/2014/main" id="{9DBC7349-6E7C-AD93-4649-AD584D454937}"/>
              </a:ext>
            </a:extLst>
          </p:cNvPr>
          <p:cNvSpPr/>
          <p:nvPr/>
        </p:nvSpPr>
        <p:spPr>
          <a:xfrm>
            <a:off x="0" y="0"/>
            <a:ext cx="12192000" cy="948676"/>
          </a:xfrm>
          <a:prstGeom prst="rect">
            <a:avLst/>
          </a:prstGeom>
          <a:solidFill>
            <a:srgbClr val="373B8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 dirty="0">
              <a:solidFill>
                <a:srgbClr val="190494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1831C97C-8ABF-FEA3-4FA4-0E7018AC1964}"/>
              </a:ext>
            </a:extLst>
          </p:cNvPr>
          <p:cNvSpPr txBox="1"/>
          <p:nvPr/>
        </p:nvSpPr>
        <p:spPr>
          <a:xfrm>
            <a:off x="367884" y="210906"/>
            <a:ext cx="7772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chemeClr val="bg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Gesetzliche Lage</a:t>
            </a:r>
          </a:p>
        </p:txBody>
      </p:sp>
      <p:pic>
        <p:nvPicPr>
          <p:cNvPr id="10" name="Grafik 9" descr="Ein Bild, das Text, Schrift, Grafiken, Kalligrafie enthält.">
            <a:extLst>
              <a:ext uri="{FF2B5EF4-FFF2-40B4-BE49-F238E27FC236}">
                <a16:creationId xmlns:a16="http://schemas.microsoft.com/office/drawing/2014/main" id="{6BDDF297-9558-F066-B8F1-E1B5EBA693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00BD6B9E-7335-4B55-593B-41B45B715C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5192316"/>
              </p:ext>
            </p:extLst>
          </p:nvPr>
        </p:nvGraphicFramePr>
        <p:xfrm>
          <a:off x="263974" y="1330456"/>
          <a:ext cx="5502981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02981">
                  <a:extLst>
                    <a:ext uri="{9D8B030D-6E8A-4147-A177-3AD203B41FA5}">
                      <a16:colId xmlns:a16="http://schemas.microsoft.com/office/drawing/2014/main" val="9262813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2400" b="1" dirty="0">
                          <a:solidFill>
                            <a:schemeClr val="tx1"/>
                          </a:solidFill>
                        </a:rPr>
                        <a:t>Tierschutzgesetz (§ 7a TierSchG)</a:t>
                      </a:r>
                    </a:p>
                  </a:txBody>
                  <a:tcPr>
                    <a:solidFill>
                      <a:srgbClr val="DCEA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28440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400" dirty="0"/>
                        <a:t>Erfordert behördliche Genehmigung 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2400" dirty="0"/>
                        <a:t>Tierversuch muss „unerlässlich“ sein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3372090"/>
                  </a:ext>
                </a:extLst>
              </a:tr>
            </a:tbl>
          </a:graphicData>
        </a:graphic>
      </p:graphicFrame>
      <p:graphicFrame>
        <p:nvGraphicFramePr>
          <p:cNvPr id="5" name="Tabelle 4">
            <a:extLst>
              <a:ext uri="{FF2B5EF4-FFF2-40B4-BE49-F238E27FC236}">
                <a16:creationId xmlns:a16="http://schemas.microsoft.com/office/drawing/2014/main" id="{3C65B726-64C2-7FD2-1285-E464D943D9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2597549"/>
              </p:ext>
            </p:extLst>
          </p:nvPr>
        </p:nvGraphicFramePr>
        <p:xfrm>
          <a:off x="367884" y="3005285"/>
          <a:ext cx="10546207" cy="1899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46207">
                  <a:extLst>
                    <a:ext uri="{9D8B030D-6E8A-4147-A177-3AD203B41FA5}">
                      <a16:colId xmlns:a16="http://schemas.microsoft.com/office/drawing/2014/main" val="9262813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2400" b="1" dirty="0">
                          <a:solidFill>
                            <a:schemeClr val="tx1"/>
                          </a:solidFill>
                        </a:rPr>
                        <a:t>3R-Prinzip</a:t>
                      </a:r>
                    </a:p>
                  </a:txBody>
                  <a:tcPr>
                    <a:solidFill>
                      <a:srgbClr val="DCEA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28440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 eaLnBrk="1" hangingPunct="1">
                        <a:spcBef>
                          <a:spcPct val="0"/>
                        </a:spcBef>
                        <a:spcAft>
                          <a:spcPts val="1000"/>
                        </a:spcAft>
                        <a:buClr>
                          <a:srgbClr val="000000"/>
                        </a:buClr>
                        <a:buSzPct val="100000"/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de-DE" sz="2400" dirty="0">
                          <a:solidFill>
                            <a:srgbClr val="373B81"/>
                          </a:solidFill>
                        </a:rPr>
                        <a:t>Replace (Vermeiden): </a:t>
                      </a:r>
                      <a:r>
                        <a:rPr lang="de-DE" sz="2400" dirty="0"/>
                        <a:t>Tierversuch durch tierversuchsfreie Methode ersetzen</a:t>
                      </a:r>
                    </a:p>
                    <a:p>
                      <a:pPr marL="285750" indent="-285750" eaLnBrk="1" hangingPunct="1">
                        <a:spcBef>
                          <a:spcPct val="0"/>
                        </a:spcBef>
                        <a:spcAft>
                          <a:spcPts val="1000"/>
                        </a:spcAft>
                        <a:buClr>
                          <a:srgbClr val="000000"/>
                        </a:buClr>
                        <a:buSzPct val="100000"/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de-DE" sz="2400" dirty="0">
                          <a:solidFill>
                            <a:srgbClr val="373B81"/>
                          </a:solidFill>
                        </a:rPr>
                        <a:t>Reduce (Verringern): </a:t>
                      </a:r>
                      <a:r>
                        <a:rPr lang="de-DE" sz="2400" dirty="0"/>
                        <a:t>So wenige Tierversuche </a:t>
                      </a:r>
                      <a:r>
                        <a:rPr lang="de-DE" sz="2400" dirty="0">
                          <a:solidFill>
                            <a:schemeClr val="tx1"/>
                          </a:solidFill>
                        </a:rPr>
                        <a:t>/ Tiere </a:t>
                      </a:r>
                      <a:r>
                        <a:rPr lang="de-DE" sz="2400" dirty="0"/>
                        <a:t>wie möglich</a:t>
                      </a:r>
                    </a:p>
                    <a:p>
                      <a:pPr marL="285750" indent="-285750" eaLnBrk="1" hangingPunct="1">
                        <a:spcBef>
                          <a:spcPct val="0"/>
                        </a:spcBef>
                        <a:spcAft>
                          <a:spcPts val="1000"/>
                        </a:spcAft>
                        <a:buClr>
                          <a:srgbClr val="000000"/>
                        </a:buClr>
                        <a:buSzPct val="100000"/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de-DE" sz="2400" i="0" u="none" dirty="0">
                          <a:solidFill>
                            <a:srgbClr val="373B81"/>
                          </a:solidFill>
                        </a:rPr>
                        <a:t>Refine (Verbessern): </a:t>
                      </a:r>
                      <a:r>
                        <a:rPr lang="de-DE" sz="2400" dirty="0"/>
                        <a:t>Stress und Leid im Tierversuch minimieren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3372090"/>
                  </a:ext>
                </a:extLst>
              </a:tr>
            </a:tbl>
          </a:graphicData>
        </a:graphic>
      </p:graphicFrame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F0637A1B-C8C3-4A03-55B4-BCB5DC2F4856}"/>
              </a:ext>
            </a:extLst>
          </p:cNvPr>
          <p:cNvGrpSpPr/>
          <p:nvPr/>
        </p:nvGrpSpPr>
        <p:grpSpPr>
          <a:xfrm>
            <a:off x="9123219" y="252316"/>
            <a:ext cx="2512815" cy="1389293"/>
            <a:chOff x="778871" y="3144129"/>
            <a:chExt cx="1902536" cy="968352"/>
          </a:xfrm>
        </p:grpSpPr>
        <p:sp>
          <p:nvSpPr>
            <p:cNvPr id="11" name="Wolke 10">
              <a:extLst>
                <a:ext uri="{FF2B5EF4-FFF2-40B4-BE49-F238E27FC236}">
                  <a16:creationId xmlns:a16="http://schemas.microsoft.com/office/drawing/2014/main" id="{5066F088-4AE5-D83F-F538-50AD62C5BDFE}"/>
                </a:ext>
              </a:extLst>
            </p:cNvPr>
            <p:cNvSpPr/>
            <p:nvPr/>
          </p:nvSpPr>
          <p:spPr>
            <a:xfrm>
              <a:off x="778871" y="3144129"/>
              <a:ext cx="1902536" cy="968352"/>
            </a:xfrm>
            <a:prstGeom prst="cloud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1275B633-78AB-7F75-35C6-115A5DCA6805}"/>
                </a:ext>
              </a:extLst>
            </p:cNvPr>
            <p:cNvSpPr/>
            <p:nvPr/>
          </p:nvSpPr>
          <p:spPr>
            <a:xfrm rot="1680838">
              <a:off x="2007342" y="3571518"/>
              <a:ext cx="493506" cy="1784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1BD0173D-4783-9658-7631-1D0E4D41E26B}"/>
                </a:ext>
              </a:extLst>
            </p:cNvPr>
            <p:cNvSpPr txBox="1"/>
            <p:nvPr/>
          </p:nvSpPr>
          <p:spPr>
            <a:xfrm>
              <a:off x="845365" y="3288093"/>
              <a:ext cx="1801014" cy="6435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b="1" dirty="0">
                  <a:ea typeface="Wandohope" panose="02030603000000000000" pitchFamily="18" charset="-128"/>
                </a:rPr>
                <a:t>Warum sind Tierversuche noch nicht verboten?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8580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7A5A18-FB08-9A47-CDCC-F527D1FD5D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7122FED0-B876-A1DA-2586-DA447D98E74D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373B8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hteck 7">
            <a:extLst>
              <a:ext uri="{FF2B5EF4-FFF2-40B4-BE49-F238E27FC236}">
                <a16:creationId xmlns:a16="http://schemas.microsoft.com/office/drawing/2014/main" id="{E284070D-D2D1-4C16-2C69-6B8028A2BFEF}"/>
              </a:ext>
            </a:extLst>
          </p:cNvPr>
          <p:cNvSpPr/>
          <p:nvPr/>
        </p:nvSpPr>
        <p:spPr>
          <a:xfrm>
            <a:off x="0" y="0"/>
            <a:ext cx="12192000" cy="948676"/>
          </a:xfrm>
          <a:prstGeom prst="rect">
            <a:avLst/>
          </a:prstGeom>
          <a:solidFill>
            <a:srgbClr val="373B8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 dirty="0">
              <a:solidFill>
                <a:srgbClr val="190494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FDBC825B-1C68-9CAC-9479-E8B5BE9E6116}"/>
              </a:ext>
            </a:extLst>
          </p:cNvPr>
          <p:cNvSpPr txBox="1"/>
          <p:nvPr/>
        </p:nvSpPr>
        <p:spPr>
          <a:xfrm>
            <a:off x="367884" y="210906"/>
            <a:ext cx="7772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chemeClr val="bg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Brainstorming: Was hält uns zurück?</a:t>
            </a:r>
          </a:p>
        </p:txBody>
      </p:sp>
      <p:pic>
        <p:nvPicPr>
          <p:cNvPr id="10" name="Grafik 9" descr="Ein Bild, das Text, Schrift, Grafiken, Kalligrafie enthält.">
            <a:extLst>
              <a:ext uri="{FF2B5EF4-FFF2-40B4-BE49-F238E27FC236}">
                <a16:creationId xmlns:a16="http://schemas.microsoft.com/office/drawing/2014/main" id="{B954C5CB-8C61-C64A-3462-B8A3AE4F14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sp>
        <p:nvSpPr>
          <p:cNvPr id="2" name="Wolke 1">
            <a:extLst>
              <a:ext uri="{FF2B5EF4-FFF2-40B4-BE49-F238E27FC236}">
                <a16:creationId xmlns:a16="http://schemas.microsoft.com/office/drawing/2014/main" id="{DFAF0D28-6F44-ABF8-57DA-A69C7425A6BB}"/>
              </a:ext>
            </a:extLst>
          </p:cNvPr>
          <p:cNvSpPr/>
          <p:nvPr/>
        </p:nvSpPr>
        <p:spPr>
          <a:xfrm>
            <a:off x="3842696" y="2753860"/>
            <a:ext cx="4312922" cy="2164584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600" dirty="0">
              <a:solidFill>
                <a:schemeClr val="tx1"/>
              </a:solidFill>
              <a:ea typeface="Wandohope" panose="02030603000000000000" pitchFamily="18" charset="-128"/>
              <a:cs typeface="Dreaming Outloud Pro" panose="03050502040302030504" pitchFamily="66" charset="0"/>
            </a:endParaRPr>
          </a:p>
        </p:txBody>
      </p:sp>
      <p:sp>
        <p:nvSpPr>
          <p:cNvPr id="6" name="Wolke 5">
            <a:extLst>
              <a:ext uri="{FF2B5EF4-FFF2-40B4-BE49-F238E27FC236}">
                <a16:creationId xmlns:a16="http://schemas.microsoft.com/office/drawing/2014/main" id="{EBAE2D3C-EE42-6729-A4C3-93B0B33D4567}"/>
              </a:ext>
            </a:extLst>
          </p:cNvPr>
          <p:cNvSpPr/>
          <p:nvPr/>
        </p:nvSpPr>
        <p:spPr>
          <a:xfrm>
            <a:off x="4661034" y="5049130"/>
            <a:ext cx="587190" cy="503300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Wolke 13">
            <a:extLst>
              <a:ext uri="{FF2B5EF4-FFF2-40B4-BE49-F238E27FC236}">
                <a16:creationId xmlns:a16="http://schemas.microsoft.com/office/drawing/2014/main" id="{BE40A53F-0763-B2DA-E233-BF60C27FDFA4}"/>
              </a:ext>
            </a:extLst>
          </p:cNvPr>
          <p:cNvSpPr/>
          <p:nvPr/>
        </p:nvSpPr>
        <p:spPr>
          <a:xfrm>
            <a:off x="4225636" y="5722557"/>
            <a:ext cx="316722" cy="271474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Wolke 16">
            <a:extLst>
              <a:ext uri="{FF2B5EF4-FFF2-40B4-BE49-F238E27FC236}">
                <a16:creationId xmlns:a16="http://schemas.microsoft.com/office/drawing/2014/main" id="{360F3784-86D8-68F1-4B98-B9D810064ACC}"/>
              </a:ext>
            </a:extLst>
          </p:cNvPr>
          <p:cNvSpPr/>
          <p:nvPr/>
        </p:nvSpPr>
        <p:spPr>
          <a:xfrm>
            <a:off x="8124445" y="1270208"/>
            <a:ext cx="3155072" cy="1269854"/>
          </a:xfrm>
          <a:prstGeom prst="cloud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1F46AB8B-0AEE-5C3D-A79A-F29D9F862485}"/>
              </a:ext>
            </a:extLst>
          </p:cNvPr>
          <p:cNvSpPr/>
          <p:nvPr/>
        </p:nvSpPr>
        <p:spPr>
          <a:xfrm>
            <a:off x="8563853" y="1508645"/>
            <a:ext cx="2460497" cy="84259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A3EABCFB-7C7B-66BB-93C6-45FB67C62FDC}"/>
              </a:ext>
            </a:extLst>
          </p:cNvPr>
          <p:cNvSpPr txBox="1"/>
          <p:nvPr/>
        </p:nvSpPr>
        <p:spPr>
          <a:xfrm>
            <a:off x="8343202" y="1483127"/>
            <a:ext cx="27631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ea typeface="Wandohope" panose="02030603000000000000" pitchFamily="18" charset="-128"/>
              </a:rPr>
              <a:t>Unwissenheit, schlechte Ausbildung</a:t>
            </a:r>
          </a:p>
        </p:txBody>
      </p:sp>
      <p:sp>
        <p:nvSpPr>
          <p:cNvPr id="22" name="Wolke 21">
            <a:extLst>
              <a:ext uri="{FF2B5EF4-FFF2-40B4-BE49-F238E27FC236}">
                <a16:creationId xmlns:a16="http://schemas.microsoft.com/office/drawing/2014/main" id="{359E765E-E8F3-E2FC-F4DB-4F02220C9AF5}"/>
              </a:ext>
            </a:extLst>
          </p:cNvPr>
          <p:cNvSpPr/>
          <p:nvPr/>
        </p:nvSpPr>
        <p:spPr>
          <a:xfrm>
            <a:off x="305527" y="2923354"/>
            <a:ext cx="2980434" cy="1690009"/>
          </a:xfrm>
          <a:prstGeom prst="cloud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B300839B-1FD5-A8B2-EC1D-D5209E60B34A}"/>
              </a:ext>
            </a:extLst>
          </p:cNvPr>
          <p:cNvSpPr/>
          <p:nvPr/>
        </p:nvSpPr>
        <p:spPr>
          <a:xfrm>
            <a:off x="725685" y="3347340"/>
            <a:ext cx="2460497" cy="84259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E4F02FC0-E118-8C5F-D352-E2E1094448E1}"/>
              </a:ext>
            </a:extLst>
          </p:cNvPr>
          <p:cNvSpPr txBox="1"/>
          <p:nvPr/>
        </p:nvSpPr>
        <p:spPr>
          <a:xfrm>
            <a:off x="542309" y="3253924"/>
            <a:ext cx="2505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ea typeface="Wandohope" panose="02030603000000000000" pitchFamily="18" charset="-128"/>
              </a:rPr>
              <a:t>&gt; 99% der Forschungsgelder für Tierversuche</a:t>
            </a:r>
          </a:p>
        </p:txBody>
      </p:sp>
      <p:grpSp>
        <p:nvGrpSpPr>
          <p:cNvPr id="45" name="Gruppieren 44">
            <a:extLst>
              <a:ext uri="{FF2B5EF4-FFF2-40B4-BE49-F238E27FC236}">
                <a16:creationId xmlns:a16="http://schemas.microsoft.com/office/drawing/2014/main" id="{BE06CF42-464B-DF7D-C4F5-26361F8AF698}"/>
              </a:ext>
            </a:extLst>
          </p:cNvPr>
          <p:cNvGrpSpPr/>
          <p:nvPr/>
        </p:nvGrpSpPr>
        <p:grpSpPr>
          <a:xfrm>
            <a:off x="7305904" y="4888714"/>
            <a:ext cx="2505144" cy="1046604"/>
            <a:chOff x="4915023" y="1219985"/>
            <a:chExt cx="2349177" cy="1130798"/>
          </a:xfrm>
        </p:grpSpPr>
        <p:sp>
          <p:nvSpPr>
            <p:cNvPr id="25" name="Wolke 24">
              <a:extLst>
                <a:ext uri="{FF2B5EF4-FFF2-40B4-BE49-F238E27FC236}">
                  <a16:creationId xmlns:a16="http://schemas.microsoft.com/office/drawing/2014/main" id="{43BBF156-B8B0-4BCA-4371-0AB9EBAA8631}"/>
                </a:ext>
              </a:extLst>
            </p:cNvPr>
            <p:cNvSpPr/>
            <p:nvPr/>
          </p:nvSpPr>
          <p:spPr>
            <a:xfrm>
              <a:off x="4915023" y="1219985"/>
              <a:ext cx="2349177" cy="1130798"/>
            </a:xfrm>
            <a:prstGeom prst="cloud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26" name="Ellipse 25">
              <a:extLst>
                <a:ext uri="{FF2B5EF4-FFF2-40B4-BE49-F238E27FC236}">
                  <a16:creationId xmlns:a16="http://schemas.microsoft.com/office/drawing/2014/main" id="{5C0EBDEA-F60D-F656-F8BB-0B56C06D1D37}"/>
                </a:ext>
              </a:extLst>
            </p:cNvPr>
            <p:cNvSpPr/>
            <p:nvPr/>
          </p:nvSpPr>
          <p:spPr>
            <a:xfrm rot="1680838">
              <a:off x="6490029" y="1725535"/>
              <a:ext cx="493506" cy="1784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4" name="Gruppieren 43">
            <a:extLst>
              <a:ext uri="{FF2B5EF4-FFF2-40B4-BE49-F238E27FC236}">
                <a16:creationId xmlns:a16="http://schemas.microsoft.com/office/drawing/2014/main" id="{AFC7CA40-8437-6631-7A9B-46B3888E45C0}"/>
              </a:ext>
            </a:extLst>
          </p:cNvPr>
          <p:cNvGrpSpPr/>
          <p:nvPr/>
        </p:nvGrpSpPr>
        <p:grpSpPr>
          <a:xfrm>
            <a:off x="4927660" y="1289728"/>
            <a:ext cx="2419808" cy="1119547"/>
            <a:chOff x="7443023" y="4854341"/>
            <a:chExt cx="3377682" cy="1119547"/>
          </a:xfrm>
        </p:grpSpPr>
        <p:sp>
          <p:nvSpPr>
            <p:cNvPr id="15" name="Wolke 14">
              <a:extLst>
                <a:ext uri="{FF2B5EF4-FFF2-40B4-BE49-F238E27FC236}">
                  <a16:creationId xmlns:a16="http://schemas.microsoft.com/office/drawing/2014/main" id="{787AA1E6-9977-133A-212B-D92E8B0AD0D1}"/>
                </a:ext>
              </a:extLst>
            </p:cNvPr>
            <p:cNvSpPr/>
            <p:nvPr/>
          </p:nvSpPr>
          <p:spPr>
            <a:xfrm>
              <a:off x="7443023" y="4854341"/>
              <a:ext cx="3377682" cy="1119547"/>
            </a:xfrm>
            <a:prstGeom prst="cloud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28" name="Ellipse 27">
              <a:extLst>
                <a:ext uri="{FF2B5EF4-FFF2-40B4-BE49-F238E27FC236}">
                  <a16:creationId xmlns:a16="http://schemas.microsoft.com/office/drawing/2014/main" id="{DF6BF51A-DB44-7318-BBF8-C4295562452F}"/>
                </a:ext>
              </a:extLst>
            </p:cNvPr>
            <p:cNvSpPr/>
            <p:nvPr/>
          </p:nvSpPr>
          <p:spPr>
            <a:xfrm rot="1350046">
              <a:off x="9977958" y="5297296"/>
              <a:ext cx="422752" cy="3260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8" name="Gruppieren 47">
            <a:extLst>
              <a:ext uri="{FF2B5EF4-FFF2-40B4-BE49-F238E27FC236}">
                <a16:creationId xmlns:a16="http://schemas.microsoft.com/office/drawing/2014/main" id="{9CBB064F-33B0-C9E8-5D79-E9469A3482DC}"/>
              </a:ext>
            </a:extLst>
          </p:cNvPr>
          <p:cNvGrpSpPr/>
          <p:nvPr/>
        </p:nvGrpSpPr>
        <p:grpSpPr>
          <a:xfrm>
            <a:off x="1327459" y="5059915"/>
            <a:ext cx="2419808" cy="870976"/>
            <a:chOff x="1451220" y="5051648"/>
            <a:chExt cx="2419808" cy="870976"/>
          </a:xfrm>
        </p:grpSpPr>
        <p:sp>
          <p:nvSpPr>
            <p:cNvPr id="16" name="Wolke 15">
              <a:extLst>
                <a:ext uri="{FF2B5EF4-FFF2-40B4-BE49-F238E27FC236}">
                  <a16:creationId xmlns:a16="http://schemas.microsoft.com/office/drawing/2014/main" id="{832F1282-8DEC-A738-F69B-64DB0E3A7EE2}"/>
                </a:ext>
              </a:extLst>
            </p:cNvPr>
            <p:cNvSpPr/>
            <p:nvPr/>
          </p:nvSpPr>
          <p:spPr>
            <a:xfrm>
              <a:off x="1451220" y="5051648"/>
              <a:ext cx="2419808" cy="870976"/>
            </a:xfrm>
            <a:prstGeom prst="cloud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30" name="Ellipse 29">
              <a:extLst>
                <a:ext uri="{FF2B5EF4-FFF2-40B4-BE49-F238E27FC236}">
                  <a16:creationId xmlns:a16="http://schemas.microsoft.com/office/drawing/2014/main" id="{89038897-62F6-6033-CAFB-9D77C7E9D73D}"/>
                </a:ext>
              </a:extLst>
            </p:cNvPr>
            <p:cNvSpPr/>
            <p:nvPr/>
          </p:nvSpPr>
          <p:spPr>
            <a:xfrm rot="1350046">
              <a:off x="3203738" y="5310963"/>
              <a:ext cx="422752" cy="3260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31" name="Textfeld 30">
            <a:extLst>
              <a:ext uri="{FF2B5EF4-FFF2-40B4-BE49-F238E27FC236}">
                <a16:creationId xmlns:a16="http://schemas.microsoft.com/office/drawing/2014/main" id="{11422B42-229E-C460-312F-3C40DF6DA503}"/>
              </a:ext>
            </a:extLst>
          </p:cNvPr>
          <p:cNvSpPr txBox="1"/>
          <p:nvPr/>
        </p:nvSpPr>
        <p:spPr>
          <a:xfrm>
            <a:off x="1631039" y="5271530"/>
            <a:ext cx="18334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ea typeface="Wandohope" panose="02030603000000000000" pitchFamily="18" charset="-128"/>
              </a:rPr>
              <a:t>Lobbyismus</a:t>
            </a:r>
          </a:p>
        </p:txBody>
      </p:sp>
      <p:grpSp>
        <p:nvGrpSpPr>
          <p:cNvPr id="47" name="Gruppieren 46">
            <a:extLst>
              <a:ext uri="{FF2B5EF4-FFF2-40B4-BE49-F238E27FC236}">
                <a16:creationId xmlns:a16="http://schemas.microsoft.com/office/drawing/2014/main" id="{B26D654D-B7D3-35BF-111F-B0096E671D93}"/>
              </a:ext>
            </a:extLst>
          </p:cNvPr>
          <p:cNvGrpSpPr/>
          <p:nvPr/>
        </p:nvGrpSpPr>
        <p:grpSpPr>
          <a:xfrm>
            <a:off x="8654125" y="2729785"/>
            <a:ext cx="3270364" cy="1964240"/>
            <a:chOff x="501190" y="2868161"/>
            <a:chExt cx="3171604" cy="1886578"/>
          </a:xfrm>
        </p:grpSpPr>
        <p:sp>
          <p:nvSpPr>
            <p:cNvPr id="32" name="Wolke 31">
              <a:extLst>
                <a:ext uri="{FF2B5EF4-FFF2-40B4-BE49-F238E27FC236}">
                  <a16:creationId xmlns:a16="http://schemas.microsoft.com/office/drawing/2014/main" id="{235C5D50-AD3E-BFE2-4C5F-E3FDCF97123D}"/>
                </a:ext>
              </a:extLst>
            </p:cNvPr>
            <p:cNvSpPr/>
            <p:nvPr/>
          </p:nvSpPr>
          <p:spPr>
            <a:xfrm>
              <a:off x="501190" y="2868161"/>
              <a:ext cx="3171604" cy="1886578"/>
            </a:xfrm>
            <a:prstGeom prst="cloud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33" name="Ellipse 32">
              <a:extLst>
                <a:ext uri="{FF2B5EF4-FFF2-40B4-BE49-F238E27FC236}">
                  <a16:creationId xmlns:a16="http://schemas.microsoft.com/office/drawing/2014/main" id="{7458E7BE-EDC2-884A-88DD-B0DD387F7180}"/>
                </a:ext>
              </a:extLst>
            </p:cNvPr>
            <p:cNvSpPr/>
            <p:nvPr/>
          </p:nvSpPr>
          <p:spPr>
            <a:xfrm rot="1350046">
              <a:off x="2835836" y="3824473"/>
              <a:ext cx="422752" cy="3260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9" name="Gruppieren 48">
            <a:extLst>
              <a:ext uri="{FF2B5EF4-FFF2-40B4-BE49-F238E27FC236}">
                <a16:creationId xmlns:a16="http://schemas.microsoft.com/office/drawing/2014/main" id="{EF4F751E-C1D0-4C12-1A26-CA735A24BFA1}"/>
              </a:ext>
            </a:extLst>
          </p:cNvPr>
          <p:cNvGrpSpPr/>
          <p:nvPr/>
        </p:nvGrpSpPr>
        <p:grpSpPr>
          <a:xfrm>
            <a:off x="1294787" y="1277474"/>
            <a:ext cx="2959229" cy="1330757"/>
            <a:chOff x="1342684" y="1308857"/>
            <a:chExt cx="2959229" cy="1535203"/>
          </a:xfrm>
        </p:grpSpPr>
        <p:sp>
          <p:nvSpPr>
            <p:cNvPr id="18" name="Wolke 17">
              <a:extLst>
                <a:ext uri="{FF2B5EF4-FFF2-40B4-BE49-F238E27FC236}">
                  <a16:creationId xmlns:a16="http://schemas.microsoft.com/office/drawing/2014/main" id="{64512519-657A-D41D-B394-DE71259134C8}"/>
                </a:ext>
              </a:extLst>
            </p:cNvPr>
            <p:cNvSpPr/>
            <p:nvPr/>
          </p:nvSpPr>
          <p:spPr>
            <a:xfrm>
              <a:off x="1342684" y="1308857"/>
              <a:ext cx="2959229" cy="1535203"/>
            </a:xfrm>
            <a:prstGeom prst="cloud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34" name="Ellipse 33">
              <a:extLst>
                <a:ext uri="{FF2B5EF4-FFF2-40B4-BE49-F238E27FC236}">
                  <a16:creationId xmlns:a16="http://schemas.microsoft.com/office/drawing/2014/main" id="{E4CA721C-32D6-FAEC-6864-EDF5722E3BC9}"/>
                </a:ext>
              </a:extLst>
            </p:cNvPr>
            <p:cNvSpPr/>
            <p:nvPr/>
          </p:nvSpPr>
          <p:spPr>
            <a:xfrm rot="1350046">
              <a:off x="3544138" y="2001496"/>
              <a:ext cx="422752" cy="3260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35" name="Textfeld 34">
            <a:extLst>
              <a:ext uri="{FF2B5EF4-FFF2-40B4-BE49-F238E27FC236}">
                <a16:creationId xmlns:a16="http://schemas.microsoft.com/office/drawing/2014/main" id="{05CBFAE2-785A-6DE6-AFBE-A14DF1F5FED1}"/>
              </a:ext>
            </a:extLst>
          </p:cNvPr>
          <p:cNvSpPr txBox="1"/>
          <p:nvPr/>
        </p:nvSpPr>
        <p:spPr>
          <a:xfrm>
            <a:off x="1664016" y="1566189"/>
            <a:ext cx="23491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ea typeface="Wandohope" panose="02030603000000000000" pitchFamily="18" charset="-128"/>
              </a:rPr>
              <a:t>Tradition, Angst vor Veränderung</a:t>
            </a:r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C9D58E4E-5A9C-5CD3-644B-1C505982C5C7}"/>
              </a:ext>
            </a:extLst>
          </p:cNvPr>
          <p:cNvSpPr/>
          <p:nvPr/>
        </p:nvSpPr>
        <p:spPr>
          <a:xfrm rot="1350046">
            <a:off x="6948120" y="3599679"/>
            <a:ext cx="766406" cy="627947"/>
          </a:xfrm>
          <a:prstGeom prst="ellipse">
            <a:avLst/>
          </a:prstGeom>
          <a:solidFill>
            <a:srgbClr val="DCEA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F261A2AA-0027-BF6F-0317-1BFF5E74D3C4}"/>
              </a:ext>
            </a:extLst>
          </p:cNvPr>
          <p:cNvSpPr txBox="1"/>
          <p:nvPr/>
        </p:nvSpPr>
        <p:spPr>
          <a:xfrm>
            <a:off x="4333086" y="3200737"/>
            <a:ext cx="337768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3600" dirty="0">
                <a:solidFill>
                  <a:schemeClr val="tx1"/>
                </a:solidFill>
                <a:ea typeface="Wandohope" panose="02030603000000000000" pitchFamily="18" charset="-128"/>
                <a:cs typeface="Dreaming Outloud Pro" panose="03050502040302030504" pitchFamily="66" charset="0"/>
              </a:rPr>
              <a:t>Gründe für Tierversuche?</a:t>
            </a:r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AFCA2B06-593C-23CA-D23E-B1659A4BC6E3}"/>
              </a:ext>
            </a:extLst>
          </p:cNvPr>
          <p:cNvSpPr txBox="1"/>
          <p:nvPr/>
        </p:nvSpPr>
        <p:spPr>
          <a:xfrm>
            <a:off x="7432905" y="5178213"/>
            <a:ext cx="22789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ea typeface="Wandohope" panose="02030603000000000000" pitchFamily="18" charset="-128"/>
              </a:rPr>
              <a:t>Karrieresystem</a:t>
            </a: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3671C43E-92BF-8420-E262-6C58031FCF89}"/>
              </a:ext>
            </a:extLst>
          </p:cNvPr>
          <p:cNvSpPr txBox="1"/>
          <p:nvPr/>
        </p:nvSpPr>
        <p:spPr>
          <a:xfrm>
            <a:off x="4817093" y="1480595"/>
            <a:ext cx="26828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ea typeface="Wandohope" panose="02030603000000000000" pitchFamily="18" charset="-128"/>
              </a:rPr>
              <a:t>Gesetze und Vorschriften</a:t>
            </a:r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EDE2DAEF-7592-3380-1733-84492C95602B}"/>
              </a:ext>
            </a:extLst>
          </p:cNvPr>
          <p:cNvSpPr txBox="1"/>
          <p:nvPr/>
        </p:nvSpPr>
        <p:spPr>
          <a:xfrm>
            <a:off x="8907639" y="3060576"/>
            <a:ext cx="28441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ea typeface="Wandohope" panose="02030603000000000000" pitchFamily="18" charset="-128"/>
              </a:rPr>
              <a:t>Langwierige, kostspielige Validierung tierversuchsfreier Methoden</a:t>
            </a:r>
          </a:p>
        </p:txBody>
      </p:sp>
    </p:spTree>
    <p:extLst>
      <p:ext uri="{BB962C8B-B14F-4D97-AF65-F5344CB8AC3E}">
        <p14:creationId xmlns:p14="http://schemas.microsoft.com/office/powerpoint/2010/main" val="27303255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90556F-4C09-985B-A9E1-75FB2D84D9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Cartoon, Design enthält.">
            <a:extLst>
              <a:ext uri="{FF2B5EF4-FFF2-40B4-BE49-F238E27FC236}">
                <a16:creationId xmlns:a16="http://schemas.microsoft.com/office/drawing/2014/main" id="{C99A94FB-545B-0F02-8EB0-58A2882370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pic>
        <p:nvPicPr>
          <p:cNvPr id="21" name="Grafik 20" descr="Ein Bild, das Text, Schrift, Cartoon, Design enthält.">
            <a:extLst>
              <a:ext uri="{FF2B5EF4-FFF2-40B4-BE49-F238E27FC236}">
                <a16:creationId xmlns:a16="http://schemas.microsoft.com/office/drawing/2014/main" id="{2D35100B-A5F8-2BBD-B843-D4B210FFFE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1068143"/>
            <a:ext cx="12192000" cy="5222930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C5C14941-2A73-B2A4-FADB-AC72BF6E771D}"/>
              </a:ext>
            </a:extLst>
          </p:cNvPr>
          <p:cNvSpPr txBox="1"/>
          <p:nvPr/>
        </p:nvSpPr>
        <p:spPr>
          <a:xfrm>
            <a:off x="253926" y="2254064"/>
            <a:ext cx="1168414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1500" dirty="0">
                <a:solidFill>
                  <a:srgbClr val="373B8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Rollenspiel</a:t>
            </a:r>
            <a:endParaRPr lang="de-DE" sz="9600" dirty="0">
              <a:solidFill>
                <a:srgbClr val="373B81"/>
              </a:solidFill>
              <a:latin typeface="+mj-lt"/>
              <a:ea typeface="Wandohope" panose="020B0503020000020004" pitchFamily="18" charset="-128"/>
              <a:cs typeface="Dreaming Outloud Pro" panose="020F0502020204030204" pitchFamily="66" charset="0"/>
            </a:endParaRPr>
          </a:p>
        </p:txBody>
      </p:sp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89714B5C-75BD-B6E4-5106-7A1FD511B56E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373B8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Grafik 3" descr="Ein Bild, das Text, Schrift, Grafiken, Kalligrafie enthält.">
            <a:extLst>
              <a:ext uri="{FF2B5EF4-FFF2-40B4-BE49-F238E27FC236}">
                <a16:creationId xmlns:a16="http://schemas.microsoft.com/office/drawing/2014/main" id="{D8FF3050-47F0-3D9E-7CEB-CADFEC3E5E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0539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68A31A-B824-7709-C66E-6487B1F4B5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225AFE80-9313-5FF0-5917-CBD87F52FB6F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373B8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hteck 7">
            <a:extLst>
              <a:ext uri="{FF2B5EF4-FFF2-40B4-BE49-F238E27FC236}">
                <a16:creationId xmlns:a16="http://schemas.microsoft.com/office/drawing/2014/main" id="{56DD194E-2A76-02C0-0997-2DA63075511C}"/>
              </a:ext>
            </a:extLst>
          </p:cNvPr>
          <p:cNvSpPr/>
          <p:nvPr/>
        </p:nvSpPr>
        <p:spPr>
          <a:xfrm>
            <a:off x="0" y="0"/>
            <a:ext cx="12192000" cy="948676"/>
          </a:xfrm>
          <a:prstGeom prst="rect">
            <a:avLst/>
          </a:prstGeom>
          <a:solidFill>
            <a:srgbClr val="373B8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 dirty="0">
              <a:solidFill>
                <a:srgbClr val="190494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FE806D5B-6722-0584-AEB5-59D905834BC5}"/>
              </a:ext>
            </a:extLst>
          </p:cNvPr>
          <p:cNvSpPr txBox="1"/>
          <p:nvPr/>
        </p:nvSpPr>
        <p:spPr>
          <a:xfrm>
            <a:off x="367883" y="210906"/>
            <a:ext cx="111452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chemeClr val="bg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Gesetzesverhandlung: Neues Tierschutzgesetz</a:t>
            </a:r>
          </a:p>
        </p:txBody>
      </p:sp>
      <p:pic>
        <p:nvPicPr>
          <p:cNvPr id="10" name="Grafik 9" descr="Ein Bild, das Text, Schrift, Grafiken, Kalligrafie enthält.">
            <a:extLst>
              <a:ext uri="{FF2B5EF4-FFF2-40B4-BE49-F238E27FC236}">
                <a16:creationId xmlns:a16="http://schemas.microsoft.com/office/drawing/2014/main" id="{5F3D37C0-F2A0-FBF2-29A9-6A6C8F4B35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08210772-0D6E-E481-383F-C0350F8DE3B0}"/>
              </a:ext>
            </a:extLst>
          </p:cNvPr>
          <p:cNvGrpSpPr/>
          <p:nvPr/>
        </p:nvGrpSpPr>
        <p:grpSpPr>
          <a:xfrm rot="207329">
            <a:off x="962841" y="1551063"/>
            <a:ext cx="4052564" cy="1752893"/>
            <a:chOff x="5566064" y="2885894"/>
            <a:chExt cx="4149430" cy="1895640"/>
          </a:xfrm>
        </p:grpSpPr>
        <p:sp>
          <p:nvSpPr>
            <p:cNvPr id="11" name="Wolke 10">
              <a:extLst>
                <a:ext uri="{FF2B5EF4-FFF2-40B4-BE49-F238E27FC236}">
                  <a16:creationId xmlns:a16="http://schemas.microsoft.com/office/drawing/2014/main" id="{6C7C3E3B-1A87-5026-7A7E-2143C3493EAB}"/>
                </a:ext>
              </a:extLst>
            </p:cNvPr>
            <p:cNvSpPr/>
            <p:nvPr/>
          </p:nvSpPr>
          <p:spPr>
            <a:xfrm>
              <a:off x="5566064" y="2885894"/>
              <a:ext cx="4149430" cy="1895640"/>
            </a:xfrm>
            <a:prstGeom prst="cloud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4717F798-1CFF-DBB7-C579-715417B6129B}"/>
                </a:ext>
              </a:extLst>
            </p:cNvPr>
            <p:cNvSpPr/>
            <p:nvPr/>
          </p:nvSpPr>
          <p:spPr>
            <a:xfrm rot="1680838">
              <a:off x="8171413" y="3661301"/>
              <a:ext cx="1076337" cy="3494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</p:grpSp>
      <p:sp>
        <p:nvSpPr>
          <p:cNvPr id="13" name="Textfeld 12">
            <a:extLst>
              <a:ext uri="{FF2B5EF4-FFF2-40B4-BE49-F238E27FC236}">
                <a16:creationId xmlns:a16="http://schemas.microsoft.com/office/drawing/2014/main" id="{ADD10FAB-33A6-00E9-A5D4-A16C1938266E}"/>
              </a:ext>
            </a:extLst>
          </p:cNvPr>
          <p:cNvSpPr txBox="1"/>
          <p:nvPr/>
        </p:nvSpPr>
        <p:spPr>
          <a:xfrm>
            <a:off x="962841" y="1887862"/>
            <a:ext cx="41656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b="1" dirty="0">
                <a:ea typeface="Wandohope" panose="02030603000000000000" pitchFamily="18" charset="-128"/>
              </a:rPr>
              <a:t>Tierversuche </a:t>
            </a:r>
            <a:br>
              <a:rPr lang="de-DE" sz="3200" b="1" dirty="0">
                <a:ea typeface="Wandohope" panose="02030603000000000000" pitchFamily="18" charset="-128"/>
              </a:rPr>
            </a:br>
            <a:r>
              <a:rPr lang="de-DE" sz="3200" b="1" dirty="0">
                <a:ea typeface="Wandohope" panose="02030603000000000000" pitchFamily="18" charset="-128"/>
              </a:rPr>
              <a:t>verbieten?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73852469-8B29-0F2D-F5F3-69D517AAE730}"/>
              </a:ext>
            </a:extLst>
          </p:cNvPr>
          <p:cNvCxnSpPr>
            <a:cxnSpLocks/>
          </p:cNvCxnSpPr>
          <p:nvPr/>
        </p:nvCxnSpPr>
        <p:spPr>
          <a:xfrm flipH="1">
            <a:off x="1644919" y="3379943"/>
            <a:ext cx="344633" cy="633536"/>
          </a:xfrm>
          <a:prstGeom prst="straightConnector1">
            <a:avLst/>
          </a:prstGeom>
          <a:ln w="381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Gerade Verbindung mit Pfeil 17">
            <a:extLst>
              <a:ext uri="{FF2B5EF4-FFF2-40B4-BE49-F238E27FC236}">
                <a16:creationId xmlns:a16="http://schemas.microsoft.com/office/drawing/2014/main" id="{A1980CCD-A94D-7F4F-DEE0-D1394C57018D}"/>
              </a:ext>
            </a:extLst>
          </p:cNvPr>
          <p:cNvCxnSpPr>
            <a:cxnSpLocks/>
          </p:cNvCxnSpPr>
          <p:nvPr/>
        </p:nvCxnSpPr>
        <p:spPr>
          <a:xfrm>
            <a:off x="4218956" y="3360794"/>
            <a:ext cx="344633" cy="633536"/>
          </a:xfrm>
          <a:prstGeom prst="straightConnector1">
            <a:avLst/>
          </a:prstGeom>
          <a:ln w="381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Textfeld 18">
            <a:extLst>
              <a:ext uri="{FF2B5EF4-FFF2-40B4-BE49-F238E27FC236}">
                <a16:creationId xmlns:a16="http://schemas.microsoft.com/office/drawing/2014/main" id="{9DD2C95E-1DC7-139B-B2FA-1700BA617AD4}"/>
              </a:ext>
            </a:extLst>
          </p:cNvPr>
          <p:cNvSpPr txBox="1"/>
          <p:nvPr/>
        </p:nvSpPr>
        <p:spPr>
          <a:xfrm>
            <a:off x="1108315" y="4034261"/>
            <a:ext cx="8695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b="1" dirty="0">
                <a:solidFill>
                  <a:schemeClr val="accent3"/>
                </a:solidFill>
              </a:rPr>
              <a:t>JA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22CA1D90-8833-65CD-02BF-070D403DCF94}"/>
              </a:ext>
            </a:extLst>
          </p:cNvPr>
          <p:cNvSpPr txBox="1"/>
          <p:nvPr/>
        </p:nvSpPr>
        <p:spPr>
          <a:xfrm>
            <a:off x="3882113" y="4031547"/>
            <a:ext cx="1313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b="1" dirty="0">
                <a:solidFill>
                  <a:srgbClr val="C00000"/>
                </a:solidFill>
              </a:rPr>
              <a:t>NEIN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6AD731A5-0AD7-E0CF-22D2-CD6852C6F528}"/>
              </a:ext>
            </a:extLst>
          </p:cNvPr>
          <p:cNvSpPr txBox="1"/>
          <p:nvPr/>
        </p:nvSpPr>
        <p:spPr>
          <a:xfrm>
            <a:off x="605909" y="4905835"/>
            <a:ext cx="4879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rgbClr val="373B81"/>
                </a:solidFill>
                <a:sym typeface="Wingdings" panose="05000000000000000000" pitchFamily="2" charset="2"/>
              </a:rPr>
              <a:t> </a:t>
            </a:r>
            <a:r>
              <a:rPr lang="de-DE" sz="3600" dirty="0">
                <a:solidFill>
                  <a:srgbClr val="373B81"/>
                </a:solidFill>
              </a:rPr>
              <a:t>Jetzt seid ihr gefragt!</a:t>
            </a:r>
          </a:p>
        </p:txBody>
      </p:sp>
      <p:graphicFrame>
        <p:nvGraphicFramePr>
          <p:cNvPr id="5" name="Tabelle 4">
            <a:extLst>
              <a:ext uri="{FF2B5EF4-FFF2-40B4-BE49-F238E27FC236}">
                <a16:creationId xmlns:a16="http://schemas.microsoft.com/office/drawing/2014/main" id="{4A79856B-929F-16F0-18D1-CCE39CD527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671933"/>
              </p:ext>
            </p:extLst>
          </p:nvPr>
        </p:nvGraphicFramePr>
        <p:xfrm>
          <a:off x="6368930" y="2190053"/>
          <a:ext cx="4572697" cy="2468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697">
                  <a:extLst>
                    <a:ext uri="{9D8B030D-6E8A-4147-A177-3AD203B41FA5}">
                      <a16:colId xmlns:a16="http://schemas.microsoft.com/office/drawing/2014/main" val="9262813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2500" b="1" dirty="0">
                          <a:solidFill>
                            <a:schemeClr val="tx1"/>
                          </a:solidFill>
                        </a:rPr>
                        <a:t>Ablauf</a:t>
                      </a:r>
                    </a:p>
                  </a:txBody>
                  <a:tcPr>
                    <a:solidFill>
                      <a:srgbClr val="DCEA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28440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 algn="l" eaLnBrk="1" hangingPunct="1">
                        <a:spcBef>
                          <a:spcPct val="0"/>
                        </a:spcBef>
                        <a:spcAft>
                          <a:spcPts val="1000"/>
                        </a:spcAft>
                        <a:buClr>
                          <a:srgbClr val="000000"/>
                        </a:buClr>
                        <a:buSzPct val="100000"/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de-DE" sz="2500" dirty="0">
                          <a:solidFill>
                            <a:schemeClr val="tx1"/>
                          </a:solidFill>
                        </a:rPr>
                        <a:t>Rollenzuteilung</a:t>
                      </a:r>
                    </a:p>
                    <a:p>
                      <a:pPr marL="285750" indent="-285750" algn="l" eaLnBrk="1" hangingPunct="1">
                        <a:spcBef>
                          <a:spcPct val="0"/>
                        </a:spcBef>
                        <a:spcAft>
                          <a:spcPts val="1000"/>
                        </a:spcAft>
                        <a:buClr>
                          <a:srgbClr val="000000"/>
                        </a:buClr>
                        <a:buSzPct val="100000"/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de-DE" sz="2500" dirty="0">
                          <a:solidFill>
                            <a:schemeClr val="tx1"/>
                          </a:solidFill>
                        </a:rPr>
                        <a:t>Vorbereitung der Argumente</a:t>
                      </a:r>
                    </a:p>
                    <a:p>
                      <a:pPr marL="285750" indent="-285750" algn="l" eaLnBrk="1" hangingPunct="1">
                        <a:spcBef>
                          <a:spcPct val="0"/>
                        </a:spcBef>
                        <a:spcAft>
                          <a:spcPts val="1000"/>
                        </a:spcAft>
                        <a:buClr>
                          <a:srgbClr val="000000"/>
                        </a:buClr>
                        <a:buSzPct val="100000"/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de-DE" sz="2500" dirty="0">
                          <a:solidFill>
                            <a:schemeClr val="tx1"/>
                          </a:solidFill>
                        </a:rPr>
                        <a:t>Gesetzesverhandlung </a:t>
                      </a:r>
                    </a:p>
                    <a:p>
                      <a:pPr marL="285750" indent="-285750" algn="l" eaLnBrk="1" hangingPunct="1">
                        <a:spcBef>
                          <a:spcPct val="0"/>
                        </a:spcBef>
                        <a:spcAft>
                          <a:spcPts val="1000"/>
                        </a:spcAft>
                        <a:buClr>
                          <a:srgbClr val="000000"/>
                        </a:buClr>
                        <a:buSzPct val="100000"/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de-DE" sz="2500" dirty="0">
                          <a:solidFill>
                            <a:schemeClr val="tx1"/>
                          </a:solidFill>
                        </a:rPr>
                        <a:t>Richter:in fällt das Urteil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33720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2540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D8D27C-DEEE-5C0C-EEAC-565F1B109F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01111B7B-FF7A-F1B8-0591-2D78BEECBA30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373B8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hteck 7">
            <a:extLst>
              <a:ext uri="{FF2B5EF4-FFF2-40B4-BE49-F238E27FC236}">
                <a16:creationId xmlns:a16="http://schemas.microsoft.com/office/drawing/2014/main" id="{9DE46F12-AB81-6F59-4EDB-9C69DD436033}"/>
              </a:ext>
            </a:extLst>
          </p:cNvPr>
          <p:cNvSpPr/>
          <p:nvPr/>
        </p:nvSpPr>
        <p:spPr>
          <a:xfrm>
            <a:off x="0" y="0"/>
            <a:ext cx="12192000" cy="948676"/>
          </a:xfrm>
          <a:prstGeom prst="rect">
            <a:avLst/>
          </a:prstGeom>
          <a:solidFill>
            <a:srgbClr val="373B8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190494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6A44E889-5429-6925-FA5B-4D6771C52995}"/>
              </a:ext>
            </a:extLst>
          </p:cNvPr>
          <p:cNvSpPr txBox="1"/>
          <p:nvPr/>
        </p:nvSpPr>
        <p:spPr>
          <a:xfrm>
            <a:off x="367884" y="210906"/>
            <a:ext cx="70387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chemeClr val="bg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Daten und Fakten zu Tierversuchen</a:t>
            </a:r>
          </a:p>
        </p:txBody>
      </p:sp>
      <p:pic>
        <p:nvPicPr>
          <p:cNvPr id="10" name="Grafik 9" descr="Ein Bild, das Text, Schrift, Grafiken, Kalligrafie enthält.">
            <a:extLst>
              <a:ext uri="{FF2B5EF4-FFF2-40B4-BE49-F238E27FC236}">
                <a16:creationId xmlns:a16="http://schemas.microsoft.com/office/drawing/2014/main" id="{10DBB831-6D74-B363-4582-8AF3A234FA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graphicFrame>
        <p:nvGraphicFramePr>
          <p:cNvPr id="14" name="Tabelle 13">
            <a:extLst>
              <a:ext uri="{FF2B5EF4-FFF2-40B4-BE49-F238E27FC236}">
                <a16:creationId xmlns:a16="http://schemas.microsoft.com/office/drawing/2014/main" id="{AE31C6F8-3D29-79E1-0FA0-0BA4269F39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665389"/>
              </p:ext>
            </p:extLst>
          </p:nvPr>
        </p:nvGraphicFramePr>
        <p:xfrm>
          <a:off x="7415900" y="1716860"/>
          <a:ext cx="4635500" cy="29948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7750">
                  <a:extLst>
                    <a:ext uri="{9D8B030D-6E8A-4147-A177-3AD203B41FA5}">
                      <a16:colId xmlns:a16="http://schemas.microsoft.com/office/drawing/2014/main" val="1567756910"/>
                    </a:ext>
                  </a:extLst>
                </a:gridCol>
                <a:gridCol w="2317750">
                  <a:extLst>
                    <a:ext uri="{9D8B030D-6E8A-4147-A177-3AD203B41FA5}">
                      <a16:colId xmlns:a16="http://schemas.microsoft.com/office/drawing/2014/main" val="1712523060"/>
                    </a:ext>
                  </a:extLst>
                </a:gridCol>
              </a:tblGrid>
              <a:tr h="493100"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Zweck</a:t>
                      </a:r>
                    </a:p>
                  </a:txBody>
                  <a:tcPr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799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Anzahl Tiere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799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8851856"/>
                  </a:ext>
                </a:extLst>
              </a:tr>
              <a:tr h="685724"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Tierversuch</a:t>
                      </a:r>
                    </a:p>
                  </a:txBody>
                  <a:tcPr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1.327.931</a:t>
                      </a:r>
                      <a:endParaRPr lang="de-DE" b="1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7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3170658"/>
                  </a:ext>
                </a:extLst>
              </a:tr>
              <a:tr h="1046602"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„wissenschaftliche Zwecke“</a:t>
                      </a:r>
                    </a:p>
                  </a:txBody>
                  <a:tcPr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626.538</a:t>
                      </a:r>
                      <a:endParaRPr lang="de-DE" b="1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7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982044"/>
                  </a:ext>
                </a:extLst>
              </a:tr>
              <a:tr h="769413"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Überschusstiere</a:t>
                      </a:r>
                    </a:p>
                  </a:txBody>
                  <a:tcPr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1.109.100</a:t>
                      </a:r>
                      <a:endParaRPr lang="de-DE" b="1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2F7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8098168"/>
                  </a:ext>
                </a:extLst>
              </a:tr>
            </a:tbl>
          </a:graphicData>
        </a:graphic>
      </p:graphicFrame>
      <p:sp>
        <p:nvSpPr>
          <p:cNvPr id="21" name="Textfeld 20">
            <a:extLst>
              <a:ext uri="{FF2B5EF4-FFF2-40B4-BE49-F238E27FC236}">
                <a16:creationId xmlns:a16="http://schemas.microsoft.com/office/drawing/2014/main" id="{52D75B83-3729-D883-CF32-2C8D0138B525}"/>
              </a:ext>
            </a:extLst>
          </p:cNvPr>
          <p:cNvSpPr txBox="1"/>
          <p:nvPr/>
        </p:nvSpPr>
        <p:spPr>
          <a:xfrm>
            <a:off x="2841466" y="5256171"/>
            <a:ext cx="65090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3600" b="1" dirty="0">
                <a:latin typeface="+mj-lt"/>
                <a:sym typeface="Wingdings" panose="05000000000000000000" pitchFamily="2" charset="2"/>
              </a:rPr>
              <a:t> </a:t>
            </a:r>
            <a:r>
              <a:rPr lang="de-DE" sz="3600" dirty="0">
                <a:latin typeface="+mj-lt"/>
                <a:sym typeface="Wingdings" panose="05000000000000000000" pitchFamily="2" charset="2"/>
              </a:rPr>
              <a:t> Insgesamt  </a:t>
            </a:r>
            <a:r>
              <a:rPr lang="de-DE" sz="3600" b="1" dirty="0">
                <a:latin typeface="+mj-lt"/>
              </a:rPr>
              <a:t>3.063.569</a:t>
            </a:r>
            <a:r>
              <a:rPr lang="de-DE" sz="3600" b="1" dirty="0">
                <a:latin typeface="+mj-lt"/>
                <a:sym typeface="Wingdings" panose="05000000000000000000" pitchFamily="2" charset="2"/>
              </a:rPr>
              <a:t>  Tiere</a:t>
            </a:r>
            <a:endParaRPr lang="de-DE" sz="3600" b="1" dirty="0">
              <a:latin typeface="+mj-lt"/>
            </a:endParaRP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362A2CAE-B929-848F-AD4E-5D84CC41721A}"/>
              </a:ext>
            </a:extLst>
          </p:cNvPr>
          <p:cNvSpPr txBox="1"/>
          <p:nvPr/>
        </p:nvSpPr>
        <p:spPr>
          <a:xfrm>
            <a:off x="140600" y="5993948"/>
            <a:ext cx="610262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  <a:spcAft>
                <a:spcPts val="288"/>
              </a:spcAft>
            </a:pPr>
            <a:r>
              <a:rPr lang="de-DE" altLang="de-DE" sz="1200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Tierversuchsstatistik 2024, Quelle: Bundesinstitut für Risikobewertung (BfR)</a:t>
            </a:r>
          </a:p>
        </p:txBody>
      </p:sp>
      <p:pic>
        <p:nvPicPr>
          <p:cNvPr id="13" name="Grafik 12" descr="Ein Bild, das Text, Screenshot, Schrift, Logo enthält.&#10;&#10;KI-generierte Inhalte können fehlerhaft sein.">
            <a:extLst>
              <a:ext uri="{FF2B5EF4-FFF2-40B4-BE49-F238E27FC236}">
                <a16:creationId xmlns:a16="http://schemas.microsoft.com/office/drawing/2014/main" id="{B73B849E-F043-429E-5230-C6D27428CFF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794" t="25190" r="21322" b="26709"/>
          <a:stretch>
            <a:fillRect/>
          </a:stretch>
        </p:blipFill>
        <p:spPr>
          <a:xfrm>
            <a:off x="140600" y="1428697"/>
            <a:ext cx="7073000" cy="3531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306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B9553-C4FA-E2FA-31A9-D7638B9513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76A4CB8D-13A7-8F7A-5D47-2B7B1AAB3925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373B8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hteck 7">
            <a:extLst>
              <a:ext uri="{FF2B5EF4-FFF2-40B4-BE49-F238E27FC236}">
                <a16:creationId xmlns:a16="http://schemas.microsoft.com/office/drawing/2014/main" id="{F48F0836-D6FC-4A36-8177-4B156CEF99D1}"/>
              </a:ext>
            </a:extLst>
          </p:cNvPr>
          <p:cNvSpPr/>
          <p:nvPr/>
        </p:nvSpPr>
        <p:spPr>
          <a:xfrm>
            <a:off x="0" y="0"/>
            <a:ext cx="12192000" cy="948676"/>
          </a:xfrm>
          <a:prstGeom prst="rect">
            <a:avLst/>
          </a:prstGeom>
          <a:solidFill>
            <a:srgbClr val="373B8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 dirty="0">
              <a:solidFill>
                <a:srgbClr val="190494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7C8A6E2-7EC7-2FF4-9840-FD3964F8454D}"/>
              </a:ext>
            </a:extLst>
          </p:cNvPr>
          <p:cNvSpPr txBox="1"/>
          <p:nvPr/>
        </p:nvSpPr>
        <p:spPr>
          <a:xfrm>
            <a:off x="367883" y="210906"/>
            <a:ext cx="111452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chemeClr val="bg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Gesetzesverhandlung: Neues Tierschutzgesetz</a:t>
            </a:r>
          </a:p>
        </p:txBody>
      </p:sp>
      <p:pic>
        <p:nvPicPr>
          <p:cNvPr id="10" name="Grafik 9" descr="Ein Bild, das Text, Schrift, Grafiken, Kalligrafie enthält.">
            <a:extLst>
              <a:ext uri="{FF2B5EF4-FFF2-40B4-BE49-F238E27FC236}">
                <a16:creationId xmlns:a16="http://schemas.microsoft.com/office/drawing/2014/main" id="{43EDF842-3544-8E82-D702-CAA5DF0C48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ED4D6B0F-F7D8-D01F-AC14-75722F6FE414}"/>
              </a:ext>
            </a:extLst>
          </p:cNvPr>
          <p:cNvGrpSpPr/>
          <p:nvPr/>
        </p:nvGrpSpPr>
        <p:grpSpPr>
          <a:xfrm rot="207329">
            <a:off x="9281486" y="498562"/>
            <a:ext cx="2376808" cy="1152494"/>
            <a:chOff x="5566064" y="2885894"/>
            <a:chExt cx="4149430" cy="1895640"/>
          </a:xfrm>
        </p:grpSpPr>
        <p:sp>
          <p:nvSpPr>
            <p:cNvPr id="35" name="Wolke 34">
              <a:extLst>
                <a:ext uri="{FF2B5EF4-FFF2-40B4-BE49-F238E27FC236}">
                  <a16:creationId xmlns:a16="http://schemas.microsoft.com/office/drawing/2014/main" id="{620A72F0-5AA7-E9AB-34A5-2107BE43707C}"/>
                </a:ext>
              </a:extLst>
            </p:cNvPr>
            <p:cNvSpPr/>
            <p:nvPr/>
          </p:nvSpPr>
          <p:spPr>
            <a:xfrm>
              <a:off x="5566064" y="2885894"/>
              <a:ext cx="4149430" cy="1895640"/>
            </a:xfrm>
            <a:prstGeom prst="cloud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200" dirty="0">
                <a:solidFill>
                  <a:schemeClr val="tx1"/>
                </a:solidFill>
              </a:endParaRPr>
            </a:p>
          </p:txBody>
        </p:sp>
        <p:sp>
          <p:nvSpPr>
            <p:cNvPr id="36" name="Ellipse 35">
              <a:extLst>
                <a:ext uri="{FF2B5EF4-FFF2-40B4-BE49-F238E27FC236}">
                  <a16:creationId xmlns:a16="http://schemas.microsoft.com/office/drawing/2014/main" id="{B7756837-C3DB-D8D9-F796-7147929090B9}"/>
                </a:ext>
              </a:extLst>
            </p:cNvPr>
            <p:cNvSpPr/>
            <p:nvPr/>
          </p:nvSpPr>
          <p:spPr>
            <a:xfrm rot="1680838">
              <a:off x="8171413" y="3661301"/>
              <a:ext cx="1076337" cy="3494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200">
                <a:solidFill>
                  <a:schemeClr val="tx1"/>
                </a:solidFill>
              </a:endParaRPr>
            </a:p>
          </p:txBody>
        </p:sp>
      </p:grpSp>
      <p:sp>
        <p:nvSpPr>
          <p:cNvPr id="37" name="Textfeld 36">
            <a:extLst>
              <a:ext uri="{FF2B5EF4-FFF2-40B4-BE49-F238E27FC236}">
                <a16:creationId xmlns:a16="http://schemas.microsoft.com/office/drawing/2014/main" id="{411E7641-124B-B703-3B21-CF6D024114F4}"/>
              </a:ext>
            </a:extLst>
          </p:cNvPr>
          <p:cNvSpPr txBox="1"/>
          <p:nvPr/>
        </p:nvSpPr>
        <p:spPr>
          <a:xfrm>
            <a:off x="9611627" y="726136"/>
            <a:ext cx="18495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100" b="1" dirty="0">
                <a:ea typeface="Wandohope" panose="02030603000000000000" pitchFamily="18" charset="-128"/>
              </a:rPr>
              <a:t>Tierversuchs-verbot?</a:t>
            </a:r>
          </a:p>
        </p:txBody>
      </p:sp>
      <p:graphicFrame>
        <p:nvGraphicFramePr>
          <p:cNvPr id="42" name="Tabelle 41">
            <a:extLst>
              <a:ext uri="{FF2B5EF4-FFF2-40B4-BE49-F238E27FC236}">
                <a16:creationId xmlns:a16="http://schemas.microsoft.com/office/drawing/2014/main" id="{5211F312-46B1-89C2-1158-E382D0F2C3CF}"/>
              </a:ext>
            </a:extLst>
          </p:cNvPr>
          <p:cNvGraphicFramePr>
            <a:graphicFrameLocks noGrp="1"/>
          </p:cNvGraphicFramePr>
          <p:nvPr/>
        </p:nvGraphicFramePr>
        <p:xfrm>
          <a:off x="751345" y="1894840"/>
          <a:ext cx="4204016" cy="306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04016">
                  <a:extLst>
                    <a:ext uri="{9D8B030D-6E8A-4147-A177-3AD203B41FA5}">
                      <a16:colId xmlns:a16="http://schemas.microsoft.com/office/drawing/2014/main" val="9262813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de-DE" sz="2600" b="1" dirty="0">
                          <a:solidFill>
                            <a:schemeClr val="tx1"/>
                          </a:solidFill>
                        </a:rPr>
                        <a:t>Wer ist vertreten?</a:t>
                      </a:r>
                    </a:p>
                  </a:txBody>
                  <a:tcPr>
                    <a:solidFill>
                      <a:srgbClr val="DCEA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28440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 algn="l" eaLnBrk="1" hangingPunct="1">
                        <a:spcBef>
                          <a:spcPct val="0"/>
                        </a:spcBef>
                        <a:spcAft>
                          <a:spcPts val="1000"/>
                        </a:spcAft>
                        <a:buClr>
                          <a:srgbClr val="000000"/>
                        </a:buClr>
                        <a:buSzPct val="100000"/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de-DE" sz="2600" dirty="0">
                          <a:solidFill>
                            <a:srgbClr val="373B81"/>
                          </a:solidFill>
                        </a:rPr>
                        <a:t>Wissenschaftler:innen</a:t>
                      </a:r>
                    </a:p>
                    <a:p>
                      <a:pPr marL="285750" indent="-285750" algn="l" eaLnBrk="1" hangingPunct="1">
                        <a:spcBef>
                          <a:spcPct val="0"/>
                        </a:spcBef>
                        <a:spcAft>
                          <a:spcPts val="1000"/>
                        </a:spcAft>
                        <a:buClr>
                          <a:srgbClr val="000000"/>
                        </a:buClr>
                        <a:buSzPct val="100000"/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de-DE" sz="2600" i="0" u="none" dirty="0">
                          <a:solidFill>
                            <a:srgbClr val="373B81"/>
                          </a:solidFill>
                        </a:rPr>
                        <a:t>Allgemeinbevölkerung</a:t>
                      </a:r>
                    </a:p>
                    <a:p>
                      <a:pPr marL="285750" indent="-285750" algn="l" eaLnBrk="1" hangingPunct="1">
                        <a:spcBef>
                          <a:spcPct val="0"/>
                        </a:spcBef>
                        <a:spcAft>
                          <a:spcPts val="1000"/>
                        </a:spcAft>
                        <a:buClr>
                          <a:srgbClr val="000000"/>
                        </a:buClr>
                        <a:buSzPct val="100000"/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de-DE" sz="2600" i="0" u="none" dirty="0">
                          <a:solidFill>
                            <a:srgbClr val="373B81"/>
                          </a:solidFill>
                        </a:rPr>
                        <a:t>Tierschutzaktivisten</a:t>
                      </a:r>
                    </a:p>
                    <a:p>
                      <a:pPr marL="285750" indent="-285750" algn="l" eaLnBrk="1" hangingPunct="1">
                        <a:spcBef>
                          <a:spcPct val="0"/>
                        </a:spcBef>
                        <a:spcAft>
                          <a:spcPts val="1000"/>
                        </a:spcAft>
                        <a:buClr>
                          <a:srgbClr val="000000"/>
                        </a:buClr>
                        <a:buSzPct val="100000"/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de-DE" sz="2600" i="0" u="none" dirty="0">
                          <a:solidFill>
                            <a:srgbClr val="373B81"/>
                          </a:solidFill>
                        </a:rPr>
                        <a:t>Pharmaindustrie</a:t>
                      </a:r>
                    </a:p>
                    <a:p>
                      <a:pPr marL="285750" indent="-285750" algn="l" eaLnBrk="1" hangingPunct="1">
                        <a:spcBef>
                          <a:spcPct val="0"/>
                        </a:spcBef>
                        <a:spcAft>
                          <a:spcPts val="1000"/>
                        </a:spcAft>
                        <a:buClr>
                          <a:srgbClr val="000000"/>
                        </a:buClr>
                        <a:buSzPct val="100000"/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de-DE" sz="2600" i="0" u="none" dirty="0">
                          <a:solidFill>
                            <a:srgbClr val="373B81"/>
                          </a:solidFill>
                        </a:rPr>
                        <a:t>Richter:in </a:t>
                      </a:r>
                      <a:endParaRPr lang="de-DE" sz="2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3372090"/>
                  </a:ext>
                </a:extLst>
              </a:tr>
            </a:tbl>
          </a:graphicData>
        </a:graphic>
      </p:graphicFrame>
      <p:sp>
        <p:nvSpPr>
          <p:cNvPr id="44" name="Geschweifte Klammer rechts 43">
            <a:extLst>
              <a:ext uri="{FF2B5EF4-FFF2-40B4-BE49-F238E27FC236}">
                <a16:creationId xmlns:a16="http://schemas.microsoft.com/office/drawing/2014/main" id="{65F98F62-191A-A88A-D100-E73A08962062}"/>
              </a:ext>
            </a:extLst>
          </p:cNvPr>
          <p:cNvSpPr/>
          <p:nvPr/>
        </p:nvSpPr>
        <p:spPr>
          <a:xfrm>
            <a:off x="4955361" y="2535385"/>
            <a:ext cx="136184" cy="2481857"/>
          </a:xfrm>
          <a:prstGeom prst="rightBrace">
            <a:avLst>
              <a:gd name="adj1" fmla="val 45033"/>
              <a:gd name="adj2" fmla="val 49168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5" name="Textfeld 44">
            <a:extLst>
              <a:ext uri="{FF2B5EF4-FFF2-40B4-BE49-F238E27FC236}">
                <a16:creationId xmlns:a16="http://schemas.microsoft.com/office/drawing/2014/main" id="{77D01EFB-7B6C-9641-B693-7E86372A5588}"/>
              </a:ext>
            </a:extLst>
          </p:cNvPr>
          <p:cNvSpPr txBox="1"/>
          <p:nvPr/>
        </p:nvSpPr>
        <p:spPr>
          <a:xfrm>
            <a:off x="5196544" y="3299259"/>
            <a:ext cx="63165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/>
              <a:t>Überzeugt die/den Richter:in von Eurer Meinung </a:t>
            </a:r>
            <a:r>
              <a:rPr lang="de-DE" sz="2800" b="1" dirty="0"/>
              <a:t>– Ihr habt 15 Minuten!</a:t>
            </a:r>
          </a:p>
        </p:txBody>
      </p:sp>
    </p:spTree>
    <p:extLst>
      <p:ext uri="{BB962C8B-B14F-4D97-AF65-F5344CB8AC3E}">
        <p14:creationId xmlns:p14="http://schemas.microsoft.com/office/powerpoint/2010/main" val="318108982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2305B3-D186-3237-F0A6-EADEC2A77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41B283F0-F829-62CC-C5A0-F09985D5F7A9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373B8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hteck 7">
            <a:extLst>
              <a:ext uri="{FF2B5EF4-FFF2-40B4-BE49-F238E27FC236}">
                <a16:creationId xmlns:a16="http://schemas.microsoft.com/office/drawing/2014/main" id="{36DE748B-B686-0E3A-FFFE-13CAC44CF4EB}"/>
              </a:ext>
            </a:extLst>
          </p:cNvPr>
          <p:cNvSpPr/>
          <p:nvPr/>
        </p:nvSpPr>
        <p:spPr>
          <a:xfrm>
            <a:off x="0" y="0"/>
            <a:ext cx="12192000" cy="948676"/>
          </a:xfrm>
          <a:prstGeom prst="rect">
            <a:avLst/>
          </a:prstGeom>
          <a:solidFill>
            <a:srgbClr val="373B8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 dirty="0">
              <a:solidFill>
                <a:srgbClr val="190494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C76BDA7-184A-84AB-5F62-BD9EDBE0F570}"/>
              </a:ext>
            </a:extLst>
          </p:cNvPr>
          <p:cNvSpPr txBox="1"/>
          <p:nvPr/>
        </p:nvSpPr>
        <p:spPr>
          <a:xfrm>
            <a:off x="367883" y="210906"/>
            <a:ext cx="111452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chemeClr val="bg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Und das Urteil ist…?</a:t>
            </a:r>
          </a:p>
        </p:txBody>
      </p:sp>
      <p:pic>
        <p:nvPicPr>
          <p:cNvPr id="10" name="Grafik 9" descr="Ein Bild, das Text, Schrift, Grafiken, Kalligrafie enthält.">
            <a:extLst>
              <a:ext uri="{FF2B5EF4-FFF2-40B4-BE49-F238E27FC236}">
                <a16:creationId xmlns:a16="http://schemas.microsoft.com/office/drawing/2014/main" id="{80E94881-7BEE-1DBE-E865-38566C4207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35C5159A-BC06-B7DB-B059-174B86C99B26}"/>
              </a:ext>
            </a:extLst>
          </p:cNvPr>
          <p:cNvGrpSpPr/>
          <p:nvPr/>
        </p:nvGrpSpPr>
        <p:grpSpPr>
          <a:xfrm rot="207329">
            <a:off x="9281486" y="498562"/>
            <a:ext cx="2376808" cy="1152494"/>
            <a:chOff x="5566064" y="2885894"/>
            <a:chExt cx="4149430" cy="1895640"/>
          </a:xfrm>
        </p:grpSpPr>
        <p:sp>
          <p:nvSpPr>
            <p:cNvPr id="35" name="Wolke 34">
              <a:extLst>
                <a:ext uri="{FF2B5EF4-FFF2-40B4-BE49-F238E27FC236}">
                  <a16:creationId xmlns:a16="http://schemas.microsoft.com/office/drawing/2014/main" id="{30FACE06-C4DB-4D51-7ADC-7836C7E1E73B}"/>
                </a:ext>
              </a:extLst>
            </p:cNvPr>
            <p:cNvSpPr/>
            <p:nvPr/>
          </p:nvSpPr>
          <p:spPr>
            <a:xfrm>
              <a:off x="5566064" y="2885894"/>
              <a:ext cx="4149430" cy="1895640"/>
            </a:xfrm>
            <a:prstGeom prst="cloud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200" dirty="0">
                <a:solidFill>
                  <a:schemeClr val="tx1"/>
                </a:solidFill>
              </a:endParaRPr>
            </a:p>
          </p:txBody>
        </p:sp>
        <p:sp>
          <p:nvSpPr>
            <p:cNvPr id="36" name="Ellipse 35">
              <a:extLst>
                <a:ext uri="{FF2B5EF4-FFF2-40B4-BE49-F238E27FC236}">
                  <a16:creationId xmlns:a16="http://schemas.microsoft.com/office/drawing/2014/main" id="{6219CF8D-FAD4-5EFB-8FDE-9FE2B66BB459}"/>
                </a:ext>
              </a:extLst>
            </p:cNvPr>
            <p:cNvSpPr/>
            <p:nvPr/>
          </p:nvSpPr>
          <p:spPr>
            <a:xfrm rot="1680838">
              <a:off x="8171413" y="3661301"/>
              <a:ext cx="1076337" cy="3494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200">
                <a:solidFill>
                  <a:schemeClr val="tx1"/>
                </a:solidFill>
              </a:endParaRPr>
            </a:p>
          </p:txBody>
        </p:sp>
      </p:grpSp>
      <p:sp>
        <p:nvSpPr>
          <p:cNvPr id="37" name="Textfeld 36">
            <a:extLst>
              <a:ext uri="{FF2B5EF4-FFF2-40B4-BE49-F238E27FC236}">
                <a16:creationId xmlns:a16="http://schemas.microsoft.com/office/drawing/2014/main" id="{E42D5B2B-7949-8497-DDCF-4898CB8C642C}"/>
              </a:ext>
            </a:extLst>
          </p:cNvPr>
          <p:cNvSpPr txBox="1"/>
          <p:nvPr/>
        </p:nvSpPr>
        <p:spPr>
          <a:xfrm>
            <a:off x="9611627" y="726136"/>
            <a:ext cx="18495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100" b="1" dirty="0">
                <a:ea typeface="Wandohope" panose="02030603000000000000" pitchFamily="18" charset="-128"/>
              </a:rPr>
              <a:t>Tierversuchs-verbot?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B85E966F-35D9-0FF8-D22B-C087FE167AD5}"/>
              </a:ext>
            </a:extLst>
          </p:cNvPr>
          <p:cNvSpPr txBox="1"/>
          <p:nvPr/>
        </p:nvSpPr>
        <p:spPr>
          <a:xfrm>
            <a:off x="1436050" y="-94019"/>
            <a:ext cx="2057400" cy="7755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9800" b="1" dirty="0">
                <a:solidFill>
                  <a:srgbClr val="E0ECF8"/>
                </a:solidFill>
              </a:rPr>
              <a:t>?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A4AFA52-4309-2CF4-B670-7CD0EEC933C1}"/>
              </a:ext>
            </a:extLst>
          </p:cNvPr>
          <p:cNvSpPr txBox="1"/>
          <p:nvPr/>
        </p:nvSpPr>
        <p:spPr>
          <a:xfrm>
            <a:off x="8171653" y="64214"/>
            <a:ext cx="2870341" cy="7755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9800" b="1" dirty="0">
                <a:solidFill>
                  <a:srgbClr val="E0ECF8"/>
                </a:solidFill>
              </a:rPr>
              <a:t>?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A6455C4-77E0-3711-C57B-025E0319F889}"/>
              </a:ext>
            </a:extLst>
          </p:cNvPr>
          <p:cNvSpPr txBox="1"/>
          <p:nvPr/>
        </p:nvSpPr>
        <p:spPr>
          <a:xfrm>
            <a:off x="5145954" y="-94020"/>
            <a:ext cx="2057400" cy="7755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9800" b="1" dirty="0">
                <a:solidFill>
                  <a:srgbClr val="E0ECF8"/>
                </a:solidFill>
              </a:rPr>
              <a:t>?</a:t>
            </a:r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593E8FEA-32B4-1434-BDDC-C81EA2C84438}"/>
              </a:ext>
            </a:extLst>
          </p:cNvPr>
          <p:cNvGrpSpPr/>
          <p:nvPr/>
        </p:nvGrpSpPr>
        <p:grpSpPr>
          <a:xfrm>
            <a:off x="3917016" y="1926273"/>
            <a:ext cx="4515276" cy="3715382"/>
            <a:chOff x="4137598" y="2054359"/>
            <a:chExt cx="4101307" cy="3374749"/>
          </a:xfrm>
        </p:grpSpPr>
        <p:grpSp>
          <p:nvGrpSpPr>
            <p:cNvPr id="11" name="Gruppieren 10">
              <a:extLst>
                <a:ext uri="{FF2B5EF4-FFF2-40B4-BE49-F238E27FC236}">
                  <a16:creationId xmlns:a16="http://schemas.microsoft.com/office/drawing/2014/main" id="{7D3446A0-581D-FB0E-DA0C-9DD780202843}"/>
                </a:ext>
              </a:extLst>
            </p:cNvPr>
            <p:cNvGrpSpPr/>
            <p:nvPr/>
          </p:nvGrpSpPr>
          <p:grpSpPr>
            <a:xfrm rot="19008414">
              <a:off x="6287302" y="2054359"/>
              <a:ext cx="1951603" cy="3131025"/>
              <a:chOff x="6838300" y="2122661"/>
              <a:chExt cx="1048954" cy="1682873"/>
            </a:xfrm>
          </p:grpSpPr>
          <p:grpSp>
            <p:nvGrpSpPr>
              <p:cNvPr id="19" name="Gruppieren 18">
                <a:extLst>
                  <a:ext uri="{FF2B5EF4-FFF2-40B4-BE49-F238E27FC236}">
                    <a16:creationId xmlns:a16="http://schemas.microsoft.com/office/drawing/2014/main" id="{7574B56E-46B4-4129-24C8-CECF0730E6B1}"/>
                  </a:ext>
                </a:extLst>
              </p:cNvPr>
              <p:cNvGrpSpPr/>
              <p:nvPr/>
            </p:nvGrpSpPr>
            <p:grpSpPr>
              <a:xfrm>
                <a:off x="6838300" y="2122661"/>
                <a:ext cx="1048954" cy="655776"/>
                <a:chOff x="3240434" y="1780095"/>
                <a:chExt cx="1048954" cy="655776"/>
              </a:xfrm>
            </p:grpSpPr>
            <p:sp>
              <p:nvSpPr>
                <p:cNvPr id="26" name="Rechteck: obere Ecken abgerundet 25">
                  <a:extLst>
                    <a:ext uri="{FF2B5EF4-FFF2-40B4-BE49-F238E27FC236}">
                      <a16:creationId xmlns:a16="http://schemas.microsoft.com/office/drawing/2014/main" id="{5C878BC8-4679-9475-1AAA-C25918F88711}"/>
                    </a:ext>
                  </a:extLst>
                </p:cNvPr>
                <p:cNvSpPr/>
                <p:nvPr/>
              </p:nvSpPr>
              <p:spPr>
                <a:xfrm rot="16200000">
                  <a:off x="2972162" y="2048368"/>
                  <a:ext cx="655775" cy="119231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27" name="Rechteck: obere Ecken abgerundet 26">
                  <a:extLst>
                    <a:ext uri="{FF2B5EF4-FFF2-40B4-BE49-F238E27FC236}">
                      <a16:creationId xmlns:a16="http://schemas.microsoft.com/office/drawing/2014/main" id="{A7537C56-AF6C-A782-35CF-377292E190A1}"/>
                    </a:ext>
                  </a:extLst>
                </p:cNvPr>
                <p:cNvSpPr/>
                <p:nvPr/>
              </p:nvSpPr>
              <p:spPr>
                <a:xfrm rot="5400000">
                  <a:off x="3901885" y="2048367"/>
                  <a:ext cx="655775" cy="119231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28" name="Rechteck 27">
                  <a:extLst>
                    <a:ext uri="{FF2B5EF4-FFF2-40B4-BE49-F238E27FC236}">
                      <a16:creationId xmlns:a16="http://schemas.microsoft.com/office/drawing/2014/main" id="{3C632B46-EBD6-054F-51F7-F8DE784FAC52}"/>
                    </a:ext>
                  </a:extLst>
                </p:cNvPr>
                <p:cNvSpPr/>
                <p:nvPr/>
              </p:nvSpPr>
              <p:spPr>
                <a:xfrm>
                  <a:off x="3422011" y="1820033"/>
                  <a:ext cx="685800" cy="575897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sp>
            <p:nvSpPr>
              <p:cNvPr id="20" name="Rechteck: abgerundete Ecken 19">
                <a:extLst>
                  <a:ext uri="{FF2B5EF4-FFF2-40B4-BE49-F238E27FC236}">
                    <a16:creationId xmlns:a16="http://schemas.microsoft.com/office/drawing/2014/main" id="{805C7979-88D7-F80D-794A-ACAB251412E3}"/>
                  </a:ext>
                </a:extLst>
              </p:cNvPr>
              <p:cNvSpPr/>
              <p:nvPr/>
            </p:nvSpPr>
            <p:spPr>
              <a:xfrm>
                <a:off x="7295236" y="2428684"/>
                <a:ext cx="135081" cy="1376850"/>
              </a:xfrm>
              <a:prstGeom prst="round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2" name="Gruppieren 11">
              <a:extLst>
                <a:ext uri="{FF2B5EF4-FFF2-40B4-BE49-F238E27FC236}">
                  <a16:creationId xmlns:a16="http://schemas.microsoft.com/office/drawing/2014/main" id="{F72AE180-964F-FAFD-0DA0-0177BF1229F7}"/>
                </a:ext>
              </a:extLst>
            </p:cNvPr>
            <p:cNvGrpSpPr/>
            <p:nvPr/>
          </p:nvGrpSpPr>
          <p:grpSpPr>
            <a:xfrm>
              <a:off x="4137598" y="4627399"/>
              <a:ext cx="2435749" cy="801709"/>
              <a:chOff x="3520051" y="3221182"/>
              <a:chExt cx="1309174" cy="430905"/>
            </a:xfrm>
          </p:grpSpPr>
          <p:sp>
            <p:nvSpPr>
              <p:cNvPr id="13" name="Rechteck: obere Ecken abgerundet 12">
                <a:extLst>
                  <a:ext uri="{FF2B5EF4-FFF2-40B4-BE49-F238E27FC236}">
                    <a16:creationId xmlns:a16="http://schemas.microsoft.com/office/drawing/2014/main" id="{68FF38CC-3839-5646-9A7C-0D9B56F30A67}"/>
                  </a:ext>
                </a:extLst>
              </p:cNvPr>
              <p:cNvSpPr/>
              <p:nvPr/>
            </p:nvSpPr>
            <p:spPr>
              <a:xfrm>
                <a:off x="3626426" y="3221182"/>
                <a:ext cx="1096425" cy="27491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18" name="Rechteck 17">
                <a:extLst>
                  <a:ext uri="{FF2B5EF4-FFF2-40B4-BE49-F238E27FC236}">
                    <a16:creationId xmlns:a16="http://schemas.microsoft.com/office/drawing/2014/main" id="{7F6FCA25-7EC1-91B9-ECFB-A91502C2AE72}"/>
                  </a:ext>
                </a:extLst>
              </p:cNvPr>
              <p:cNvSpPr/>
              <p:nvPr/>
            </p:nvSpPr>
            <p:spPr>
              <a:xfrm>
                <a:off x="3520051" y="3528438"/>
                <a:ext cx="1309174" cy="123649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6899301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BF56F8-0CFA-4CC1-6D33-E15D8FB5F9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487B2ED5-CE50-FD6D-858D-B547B96C4DAE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373B8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hteck 7">
            <a:extLst>
              <a:ext uri="{FF2B5EF4-FFF2-40B4-BE49-F238E27FC236}">
                <a16:creationId xmlns:a16="http://schemas.microsoft.com/office/drawing/2014/main" id="{E74AD5E6-3469-7946-08E8-8DFB89D0DA56}"/>
              </a:ext>
            </a:extLst>
          </p:cNvPr>
          <p:cNvSpPr/>
          <p:nvPr/>
        </p:nvSpPr>
        <p:spPr>
          <a:xfrm>
            <a:off x="0" y="0"/>
            <a:ext cx="12192000" cy="948676"/>
          </a:xfrm>
          <a:prstGeom prst="rect">
            <a:avLst/>
          </a:prstGeom>
          <a:solidFill>
            <a:srgbClr val="373B8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 dirty="0">
              <a:solidFill>
                <a:srgbClr val="190494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950A918-FF70-5B8A-F143-14DE69DF5F0E}"/>
              </a:ext>
            </a:extLst>
          </p:cNvPr>
          <p:cNvSpPr txBox="1"/>
          <p:nvPr/>
        </p:nvSpPr>
        <p:spPr>
          <a:xfrm>
            <a:off x="367883" y="210906"/>
            <a:ext cx="111452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chemeClr val="bg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Gesetzesverhandlung: Feedback</a:t>
            </a:r>
          </a:p>
        </p:txBody>
      </p:sp>
      <p:pic>
        <p:nvPicPr>
          <p:cNvPr id="10" name="Grafik 9" descr="Ein Bild, das Text, Schrift, Grafiken, Kalligrafie enthält.">
            <a:extLst>
              <a:ext uri="{FF2B5EF4-FFF2-40B4-BE49-F238E27FC236}">
                <a16:creationId xmlns:a16="http://schemas.microsoft.com/office/drawing/2014/main" id="{60790F6B-C277-5D8E-B491-AFC538412D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sp>
        <p:nvSpPr>
          <p:cNvPr id="2" name="Wolke 1">
            <a:extLst>
              <a:ext uri="{FF2B5EF4-FFF2-40B4-BE49-F238E27FC236}">
                <a16:creationId xmlns:a16="http://schemas.microsoft.com/office/drawing/2014/main" id="{9A7D745E-3C7D-AEF8-2EFF-9FB3B420F10E}"/>
              </a:ext>
            </a:extLst>
          </p:cNvPr>
          <p:cNvSpPr/>
          <p:nvPr/>
        </p:nvSpPr>
        <p:spPr>
          <a:xfrm>
            <a:off x="6808371" y="2070100"/>
            <a:ext cx="4353251" cy="2519479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sz="4000" dirty="0">
              <a:solidFill>
                <a:schemeClr val="tx1"/>
              </a:solidFill>
              <a:ea typeface="Wandohope" panose="02030603000000000000" pitchFamily="18" charset="-128"/>
              <a:cs typeface="Dreaming Outloud Pro" panose="03050502040302030504" pitchFamily="66" charset="0"/>
            </a:endParaRPr>
          </a:p>
        </p:txBody>
      </p:sp>
      <p:sp>
        <p:nvSpPr>
          <p:cNvPr id="14" name="Wolke 13">
            <a:extLst>
              <a:ext uri="{FF2B5EF4-FFF2-40B4-BE49-F238E27FC236}">
                <a16:creationId xmlns:a16="http://schemas.microsoft.com/office/drawing/2014/main" id="{BDED806E-72A5-4576-023C-570C23BC3924}"/>
              </a:ext>
            </a:extLst>
          </p:cNvPr>
          <p:cNvSpPr/>
          <p:nvPr/>
        </p:nvSpPr>
        <p:spPr>
          <a:xfrm>
            <a:off x="6936387" y="4589580"/>
            <a:ext cx="587190" cy="503300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15" name="Wolke 14">
            <a:extLst>
              <a:ext uri="{FF2B5EF4-FFF2-40B4-BE49-F238E27FC236}">
                <a16:creationId xmlns:a16="http://schemas.microsoft.com/office/drawing/2014/main" id="{1D223624-0563-A5E8-3741-48D5C88FA577}"/>
              </a:ext>
            </a:extLst>
          </p:cNvPr>
          <p:cNvSpPr/>
          <p:nvPr/>
        </p:nvSpPr>
        <p:spPr>
          <a:xfrm>
            <a:off x="6514436" y="5236113"/>
            <a:ext cx="316722" cy="271474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553A787D-3157-D3B6-2EE4-52DA6F522F2C}"/>
              </a:ext>
            </a:extLst>
          </p:cNvPr>
          <p:cNvSpPr/>
          <p:nvPr/>
        </p:nvSpPr>
        <p:spPr>
          <a:xfrm rot="19623648">
            <a:off x="9871194" y="3052335"/>
            <a:ext cx="934604" cy="768384"/>
          </a:xfrm>
          <a:prstGeom prst="ellipse">
            <a:avLst/>
          </a:prstGeom>
          <a:solidFill>
            <a:srgbClr val="DCEA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1" name="Wolke 20">
            <a:extLst>
              <a:ext uri="{FF2B5EF4-FFF2-40B4-BE49-F238E27FC236}">
                <a16:creationId xmlns:a16="http://schemas.microsoft.com/office/drawing/2014/main" id="{0E292064-A079-A2A6-6542-03A2FCDCCA3D}"/>
              </a:ext>
            </a:extLst>
          </p:cNvPr>
          <p:cNvSpPr/>
          <p:nvPr/>
        </p:nvSpPr>
        <p:spPr>
          <a:xfrm>
            <a:off x="1588671" y="2006600"/>
            <a:ext cx="4353251" cy="2519479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sz="4000" dirty="0">
              <a:solidFill>
                <a:schemeClr val="tx1"/>
              </a:solidFill>
              <a:ea typeface="Wandohope" panose="02030603000000000000" pitchFamily="18" charset="-128"/>
              <a:cs typeface="Dreaming Outloud Pro" panose="03050502040302030504" pitchFamily="66" charset="0"/>
            </a:endParaRPr>
          </a:p>
        </p:txBody>
      </p:sp>
      <p:sp>
        <p:nvSpPr>
          <p:cNvPr id="22" name="Wolke 21">
            <a:extLst>
              <a:ext uri="{FF2B5EF4-FFF2-40B4-BE49-F238E27FC236}">
                <a16:creationId xmlns:a16="http://schemas.microsoft.com/office/drawing/2014/main" id="{6B20108A-2A85-34F2-D71A-FFB211612A86}"/>
              </a:ext>
            </a:extLst>
          </p:cNvPr>
          <p:cNvSpPr/>
          <p:nvPr/>
        </p:nvSpPr>
        <p:spPr>
          <a:xfrm>
            <a:off x="1716687" y="4526080"/>
            <a:ext cx="587190" cy="503300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23" name="Wolke 22">
            <a:extLst>
              <a:ext uri="{FF2B5EF4-FFF2-40B4-BE49-F238E27FC236}">
                <a16:creationId xmlns:a16="http://schemas.microsoft.com/office/drawing/2014/main" id="{745895BE-5474-58E5-571C-CB7D6606E3B7}"/>
              </a:ext>
            </a:extLst>
          </p:cNvPr>
          <p:cNvSpPr/>
          <p:nvPr/>
        </p:nvSpPr>
        <p:spPr>
          <a:xfrm>
            <a:off x="1294736" y="5172613"/>
            <a:ext cx="316722" cy="271474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id="{04C505FB-E6CA-BD5F-50E4-4387D7E3176B}"/>
              </a:ext>
            </a:extLst>
          </p:cNvPr>
          <p:cNvSpPr/>
          <p:nvPr/>
        </p:nvSpPr>
        <p:spPr>
          <a:xfrm rot="19623648">
            <a:off x="4651494" y="2988835"/>
            <a:ext cx="934604" cy="768384"/>
          </a:xfrm>
          <a:prstGeom prst="ellipse">
            <a:avLst/>
          </a:prstGeom>
          <a:solidFill>
            <a:srgbClr val="DCEA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4B81A982-B9CF-BBDA-A721-F5372C39E718}"/>
              </a:ext>
            </a:extLst>
          </p:cNvPr>
          <p:cNvSpPr/>
          <p:nvPr/>
        </p:nvSpPr>
        <p:spPr>
          <a:xfrm rot="19623648">
            <a:off x="4016710" y="3294805"/>
            <a:ext cx="934604" cy="768384"/>
          </a:xfrm>
          <a:prstGeom prst="ellipse">
            <a:avLst/>
          </a:prstGeom>
          <a:solidFill>
            <a:srgbClr val="DCEA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98458C91-064B-FCF7-AE1D-6E00620A2E97}"/>
              </a:ext>
            </a:extLst>
          </p:cNvPr>
          <p:cNvSpPr txBox="1"/>
          <p:nvPr/>
        </p:nvSpPr>
        <p:spPr>
          <a:xfrm>
            <a:off x="2206264" y="2380012"/>
            <a:ext cx="335332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/>
              <a:t>Seid Ihr mit dem Ergebnis zufrieden?</a:t>
            </a:r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887874B6-4DA3-11F2-EE94-AE7002D893AB}"/>
              </a:ext>
            </a:extLst>
          </p:cNvPr>
          <p:cNvSpPr/>
          <p:nvPr/>
        </p:nvSpPr>
        <p:spPr>
          <a:xfrm rot="19623648">
            <a:off x="9238993" y="3375602"/>
            <a:ext cx="934604" cy="768384"/>
          </a:xfrm>
          <a:prstGeom prst="ellipse">
            <a:avLst/>
          </a:prstGeom>
          <a:solidFill>
            <a:srgbClr val="DCEA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5222F580-6A56-5B7C-2CCF-9A3B4477E4AA}"/>
              </a:ext>
            </a:extLst>
          </p:cNvPr>
          <p:cNvSpPr txBox="1"/>
          <p:nvPr/>
        </p:nvSpPr>
        <p:spPr>
          <a:xfrm>
            <a:off x="7314679" y="2411762"/>
            <a:ext cx="334063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/>
              <a:t>Wie habt ihr Euch in Eurer Rolle gefühlt?</a:t>
            </a:r>
          </a:p>
        </p:txBody>
      </p:sp>
    </p:spTree>
    <p:extLst>
      <p:ext uri="{BB962C8B-B14F-4D97-AF65-F5344CB8AC3E}">
        <p14:creationId xmlns:p14="http://schemas.microsoft.com/office/powerpoint/2010/main" val="374016404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937372-A4AB-DB79-D669-9AEB457F76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Cartoon, Design enthält.">
            <a:extLst>
              <a:ext uri="{FF2B5EF4-FFF2-40B4-BE49-F238E27FC236}">
                <a16:creationId xmlns:a16="http://schemas.microsoft.com/office/drawing/2014/main" id="{0567FE27-9C3C-CE99-B3A6-B8BBDC8C67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pic>
        <p:nvPicPr>
          <p:cNvPr id="21" name="Grafik 20" descr="Ein Bild, das Text, Schrift, Cartoon, Design enthält.">
            <a:extLst>
              <a:ext uri="{FF2B5EF4-FFF2-40B4-BE49-F238E27FC236}">
                <a16:creationId xmlns:a16="http://schemas.microsoft.com/office/drawing/2014/main" id="{4906E74D-9E59-1A36-BB61-CD03683262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1068143"/>
            <a:ext cx="12192000" cy="5222930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5D227A56-B2CC-92F3-E510-9A53124593F6}"/>
              </a:ext>
            </a:extLst>
          </p:cNvPr>
          <p:cNvSpPr txBox="1"/>
          <p:nvPr/>
        </p:nvSpPr>
        <p:spPr>
          <a:xfrm>
            <a:off x="253926" y="1571727"/>
            <a:ext cx="116841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600" dirty="0">
                <a:solidFill>
                  <a:srgbClr val="373B8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Was kann man gegen Tierversuche tun?</a:t>
            </a:r>
            <a:endParaRPr lang="de-DE" sz="8800" dirty="0">
              <a:solidFill>
                <a:srgbClr val="373B81"/>
              </a:solidFill>
              <a:latin typeface="+mj-lt"/>
              <a:ea typeface="Wandohope" panose="020B0503020000020004" pitchFamily="18" charset="-128"/>
              <a:cs typeface="Dreaming Outloud Pro" panose="020F0502020204030204" pitchFamily="66" charset="0"/>
            </a:endParaRPr>
          </a:p>
        </p:txBody>
      </p:sp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4E15C6D2-45E7-E412-B7C0-F03D3B0F2354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373B8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Grafik 3" descr="Ein Bild, das Text, Schrift, Grafiken, Kalligrafie enthält.">
            <a:extLst>
              <a:ext uri="{FF2B5EF4-FFF2-40B4-BE49-F238E27FC236}">
                <a16:creationId xmlns:a16="http://schemas.microsoft.com/office/drawing/2014/main" id="{F29144FA-D34D-98DF-2C84-59F0102437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41658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19FF81-1DBE-98E0-6E59-B9A8B377EE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A072B1C0-4B72-51F8-745B-699AB0DF67F5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373B8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hteck 7">
            <a:extLst>
              <a:ext uri="{FF2B5EF4-FFF2-40B4-BE49-F238E27FC236}">
                <a16:creationId xmlns:a16="http://schemas.microsoft.com/office/drawing/2014/main" id="{B9086CF9-86FC-8D97-18CC-20D01CBFE7DC}"/>
              </a:ext>
            </a:extLst>
          </p:cNvPr>
          <p:cNvSpPr/>
          <p:nvPr/>
        </p:nvSpPr>
        <p:spPr>
          <a:xfrm>
            <a:off x="0" y="0"/>
            <a:ext cx="12192000" cy="948676"/>
          </a:xfrm>
          <a:prstGeom prst="rect">
            <a:avLst/>
          </a:prstGeom>
          <a:solidFill>
            <a:srgbClr val="373B8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00" dirty="0">
              <a:solidFill>
                <a:srgbClr val="190494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1E6308FB-3AA6-96D6-31F0-D1130A397DC8}"/>
              </a:ext>
            </a:extLst>
          </p:cNvPr>
          <p:cNvSpPr txBox="1"/>
          <p:nvPr/>
        </p:nvSpPr>
        <p:spPr>
          <a:xfrm>
            <a:off x="367884" y="210906"/>
            <a:ext cx="7772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chemeClr val="bg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Gegen Tierversuche aktiv werden</a:t>
            </a:r>
          </a:p>
        </p:txBody>
      </p:sp>
      <p:pic>
        <p:nvPicPr>
          <p:cNvPr id="10" name="Grafik 9" descr="Ein Bild, das Text, Schrift, Grafiken, Kalligrafie enthält.">
            <a:extLst>
              <a:ext uri="{FF2B5EF4-FFF2-40B4-BE49-F238E27FC236}">
                <a16:creationId xmlns:a16="http://schemas.microsoft.com/office/drawing/2014/main" id="{174C3920-B374-8277-76DB-B25BEEC872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sp>
        <p:nvSpPr>
          <p:cNvPr id="2" name="Wolke 1">
            <a:extLst>
              <a:ext uri="{FF2B5EF4-FFF2-40B4-BE49-F238E27FC236}">
                <a16:creationId xmlns:a16="http://schemas.microsoft.com/office/drawing/2014/main" id="{B6AD95C0-5334-9528-7BA8-88E849811CB4}"/>
              </a:ext>
            </a:extLst>
          </p:cNvPr>
          <p:cNvSpPr/>
          <p:nvPr/>
        </p:nvSpPr>
        <p:spPr>
          <a:xfrm>
            <a:off x="3906196" y="2588760"/>
            <a:ext cx="4312922" cy="2164584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600" dirty="0">
              <a:solidFill>
                <a:schemeClr val="tx1"/>
              </a:solidFill>
              <a:ea typeface="Wandohope" panose="02030603000000000000" pitchFamily="18" charset="-128"/>
              <a:cs typeface="Dreaming Outloud Pro" panose="03050502040302030504" pitchFamily="66" charset="0"/>
            </a:endParaRPr>
          </a:p>
        </p:txBody>
      </p:sp>
      <p:sp>
        <p:nvSpPr>
          <p:cNvPr id="6" name="Wolke 5">
            <a:extLst>
              <a:ext uri="{FF2B5EF4-FFF2-40B4-BE49-F238E27FC236}">
                <a16:creationId xmlns:a16="http://schemas.microsoft.com/office/drawing/2014/main" id="{8681A1BD-6C5D-34C6-A2FA-DA982A88CACA}"/>
              </a:ext>
            </a:extLst>
          </p:cNvPr>
          <p:cNvSpPr/>
          <p:nvPr/>
        </p:nvSpPr>
        <p:spPr>
          <a:xfrm>
            <a:off x="4724534" y="4884030"/>
            <a:ext cx="587190" cy="503300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Wolke 13">
            <a:extLst>
              <a:ext uri="{FF2B5EF4-FFF2-40B4-BE49-F238E27FC236}">
                <a16:creationId xmlns:a16="http://schemas.microsoft.com/office/drawing/2014/main" id="{ED927E5D-2BA3-D0AE-AE98-7D2106E7EFCC}"/>
              </a:ext>
            </a:extLst>
          </p:cNvPr>
          <p:cNvSpPr/>
          <p:nvPr/>
        </p:nvSpPr>
        <p:spPr>
          <a:xfrm>
            <a:off x="4289136" y="5557457"/>
            <a:ext cx="316722" cy="271474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1D981793-268C-8176-CEF6-A41452CC6D20}"/>
              </a:ext>
            </a:extLst>
          </p:cNvPr>
          <p:cNvSpPr/>
          <p:nvPr/>
        </p:nvSpPr>
        <p:spPr>
          <a:xfrm rot="1350046">
            <a:off x="7011620" y="3434579"/>
            <a:ext cx="766406" cy="627947"/>
          </a:xfrm>
          <a:prstGeom prst="ellipse">
            <a:avLst/>
          </a:prstGeom>
          <a:solidFill>
            <a:srgbClr val="DCEA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14C8F8E2-DA6F-D433-5742-7F641D5ACA36}"/>
              </a:ext>
            </a:extLst>
          </p:cNvPr>
          <p:cNvSpPr txBox="1"/>
          <p:nvPr/>
        </p:nvSpPr>
        <p:spPr>
          <a:xfrm>
            <a:off x="4447497" y="3087825"/>
            <a:ext cx="3377683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3800" dirty="0">
                <a:solidFill>
                  <a:schemeClr val="tx1"/>
                </a:solidFill>
                <a:ea typeface="Wandohope" panose="02030603000000000000" pitchFamily="18" charset="-128"/>
                <a:cs typeface="Dreaming Outloud Pro" panose="03050502040302030504" pitchFamily="66" charset="0"/>
              </a:rPr>
              <a:t>Wie kann ich helfen?</a:t>
            </a:r>
          </a:p>
        </p:txBody>
      </p:sp>
      <p:sp>
        <p:nvSpPr>
          <p:cNvPr id="4" name="Wolke 3">
            <a:extLst>
              <a:ext uri="{FF2B5EF4-FFF2-40B4-BE49-F238E27FC236}">
                <a16:creationId xmlns:a16="http://schemas.microsoft.com/office/drawing/2014/main" id="{E2BF7E70-9C0B-AC0D-8A94-6FA6667B067F}"/>
              </a:ext>
            </a:extLst>
          </p:cNvPr>
          <p:cNvSpPr/>
          <p:nvPr/>
        </p:nvSpPr>
        <p:spPr>
          <a:xfrm>
            <a:off x="7258019" y="1178813"/>
            <a:ext cx="2237957" cy="1308361"/>
          </a:xfrm>
          <a:prstGeom prst="cloud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" name="Wolke 4">
            <a:extLst>
              <a:ext uri="{FF2B5EF4-FFF2-40B4-BE49-F238E27FC236}">
                <a16:creationId xmlns:a16="http://schemas.microsoft.com/office/drawing/2014/main" id="{360BAF1F-21AA-6860-192F-6E4EE7471BCB}"/>
              </a:ext>
            </a:extLst>
          </p:cNvPr>
          <p:cNvSpPr/>
          <p:nvPr/>
        </p:nvSpPr>
        <p:spPr>
          <a:xfrm>
            <a:off x="7134703" y="4768693"/>
            <a:ext cx="3132788" cy="1318297"/>
          </a:xfrm>
          <a:prstGeom prst="cloud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7" name="Wolke 6">
            <a:extLst>
              <a:ext uri="{FF2B5EF4-FFF2-40B4-BE49-F238E27FC236}">
                <a16:creationId xmlns:a16="http://schemas.microsoft.com/office/drawing/2014/main" id="{42B84236-F15B-FEE1-A5EB-42DF4AA55623}"/>
              </a:ext>
            </a:extLst>
          </p:cNvPr>
          <p:cNvSpPr/>
          <p:nvPr/>
        </p:nvSpPr>
        <p:spPr>
          <a:xfrm>
            <a:off x="431116" y="2720518"/>
            <a:ext cx="2528585" cy="1269854"/>
          </a:xfrm>
          <a:prstGeom prst="cloud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1" name="Wolke 10">
            <a:extLst>
              <a:ext uri="{FF2B5EF4-FFF2-40B4-BE49-F238E27FC236}">
                <a16:creationId xmlns:a16="http://schemas.microsoft.com/office/drawing/2014/main" id="{D2AE897E-9582-17AD-4631-D4504BEE351A}"/>
              </a:ext>
            </a:extLst>
          </p:cNvPr>
          <p:cNvSpPr/>
          <p:nvPr/>
        </p:nvSpPr>
        <p:spPr>
          <a:xfrm>
            <a:off x="2692401" y="1209963"/>
            <a:ext cx="2858584" cy="1416105"/>
          </a:xfrm>
          <a:prstGeom prst="cloud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2" name="Wolke 11">
            <a:extLst>
              <a:ext uri="{FF2B5EF4-FFF2-40B4-BE49-F238E27FC236}">
                <a16:creationId xmlns:a16="http://schemas.microsoft.com/office/drawing/2014/main" id="{C46C01BB-E23D-94E9-7B1B-E1AA0C9851F5}"/>
              </a:ext>
            </a:extLst>
          </p:cNvPr>
          <p:cNvSpPr/>
          <p:nvPr/>
        </p:nvSpPr>
        <p:spPr>
          <a:xfrm>
            <a:off x="9065898" y="2683020"/>
            <a:ext cx="2842089" cy="1690009"/>
          </a:xfrm>
          <a:prstGeom prst="cloud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25146A6-C258-8450-81BB-4935E13F2139}"/>
              </a:ext>
            </a:extLst>
          </p:cNvPr>
          <p:cNvSpPr txBox="1"/>
          <p:nvPr/>
        </p:nvSpPr>
        <p:spPr>
          <a:xfrm>
            <a:off x="2947104" y="1576220"/>
            <a:ext cx="23491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ea typeface="Wandohope" panose="02030603000000000000" pitchFamily="18" charset="-128"/>
              </a:rPr>
              <a:t>Darüber sprechen und aufklären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DCB7AEE1-B2C2-20C1-2A71-D20C474872A3}"/>
              </a:ext>
            </a:extLst>
          </p:cNvPr>
          <p:cNvSpPr txBox="1"/>
          <p:nvPr/>
        </p:nvSpPr>
        <p:spPr>
          <a:xfrm>
            <a:off x="7595885" y="5058833"/>
            <a:ext cx="2210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ea typeface="Wandohope" panose="02030603000000000000" pitchFamily="18" charset="-128"/>
              </a:rPr>
              <a:t>Tierversuchsfreie Produkte kaufen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3E6964CC-E804-2AF8-1CA0-DC935ECA8707}"/>
              </a:ext>
            </a:extLst>
          </p:cNvPr>
          <p:cNvSpPr txBox="1"/>
          <p:nvPr/>
        </p:nvSpPr>
        <p:spPr>
          <a:xfrm>
            <a:off x="8981003" y="2983872"/>
            <a:ext cx="30118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ea typeface="Wandohope" panose="02030603000000000000" pitchFamily="18" charset="-128"/>
              </a:rPr>
              <a:t>Tierschutz-organisationen unterstützen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7BCECC5A-C5B4-B6F8-13A1-BE3B93E3FB06}"/>
              </a:ext>
            </a:extLst>
          </p:cNvPr>
          <p:cNvSpPr txBox="1"/>
          <p:nvPr/>
        </p:nvSpPr>
        <p:spPr>
          <a:xfrm>
            <a:off x="509027" y="3026785"/>
            <a:ext cx="23491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ea typeface="Wandohope" panose="02030603000000000000" pitchFamily="18" charset="-128"/>
              </a:rPr>
              <a:t>Tierschutz-AG in der Schule</a:t>
            </a: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77AA4BAD-92F7-FDAC-6B2C-A9F017AB5EAA}"/>
              </a:ext>
            </a:extLst>
          </p:cNvPr>
          <p:cNvSpPr txBox="1"/>
          <p:nvPr/>
        </p:nvSpPr>
        <p:spPr>
          <a:xfrm>
            <a:off x="7365012" y="1481979"/>
            <a:ext cx="20239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ea typeface="Wandohope" panose="02030603000000000000" pitchFamily="18" charset="-128"/>
              </a:rPr>
              <a:t>Briefe und </a:t>
            </a:r>
          </a:p>
          <a:p>
            <a:pPr algn="ctr"/>
            <a:r>
              <a:rPr lang="de-DE" sz="2000" dirty="0">
                <a:ea typeface="Wandohope" panose="02030603000000000000" pitchFamily="18" charset="-128"/>
              </a:rPr>
              <a:t>Postkarten</a:t>
            </a:r>
          </a:p>
        </p:txBody>
      </p:sp>
      <p:sp>
        <p:nvSpPr>
          <p:cNvPr id="37" name="Wolke 36">
            <a:extLst>
              <a:ext uri="{FF2B5EF4-FFF2-40B4-BE49-F238E27FC236}">
                <a16:creationId xmlns:a16="http://schemas.microsoft.com/office/drawing/2014/main" id="{C8FB3E14-59C6-CE80-F814-72FB4141E48A}"/>
              </a:ext>
            </a:extLst>
          </p:cNvPr>
          <p:cNvSpPr/>
          <p:nvPr/>
        </p:nvSpPr>
        <p:spPr>
          <a:xfrm>
            <a:off x="1092478" y="4384976"/>
            <a:ext cx="2155794" cy="1269854"/>
          </a:xfrm>
          <a:prstGeom prst="cloud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09756EDA-DEEB-7584-2E8B-BF2D2B8FF12F}"/>
              </a:ext>
            </a:extLst>
          </p:cNvPr>
          <p:cNvSpPr txBox="1"/>
          <p:nvPr/>
        </p:nvSpPr>
        <p:spPr>
          <a:xfrm>
            <a:off x="1130218" y="4665960"/>
            <a:ext cx="20370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ea typeface="Wandohope" panose="02030603000000000000" pitchFamily="18" charset="-128"/>
              </a:rPr>
              <a:t>Poster und Referate</a:t>
            </a:r>
          </a:p>
        </p:txBody>
      </p:sp>
    </p:spTree>
    <p:extLst>
      <p:ext uri="{BB962C8B-B14F-4D97-AF65-F5344CB8AC3E}">
        <p14:creationId xmlns:p14="http://schemas.microsoft.com/office/powerpoint/2010/main" val="25799127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5C334E-8356-EBAB-6657-D5EFC0A86D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Cartoon, Design enthält.">
            <a:extLst>
              <a:ext uri="{FF2B5EF4-FFF2-40B4-BE49-F238E27FC236}">
                <a16:creationId xmlns:a16="http://schemas.microsoft.com/office/drawing/2014/main" id="{03DBD7EF-CD76-BC60-3379-7D08578411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pic>
        <p:nvPicPr>
          <p:cNvPr id="21" name="Grafik 20" descr="Ein Bild, das Text, Schrift, Cartoon, Design enthält.">
            <a:extLst>
              <a:ext uri="{FF2B5EF4-FFF2-40B4-BE49-F238E27FC236}">
                <a16:creationId xmlns:a16="http://schemas.microsoft.com/office/drawing/2014/main" id="{B3EFF71E-02DD-CF1E-0309-A3975F688E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1068143"/>
            <a:ext cx="12192000" cy="5222930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B7B6A91B-542F-C4C9-5F97-9F15EC0981F9}"/>
              </a:ext>
            </a:extLst>
          </p:cNvPr>
          <p:cNvSpPr txBox="1"/>
          <p:nvPr/>
        </p:nvSpPr>
        <p:spPr>
          <a:xfrm>
            <a:off x="253926" y="1674867"/>
            <a:ext cx="116841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600" dirty="0">
                <a:solidFill>
                  <a:srgbClr val="373B8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Kurze Zusammenfassung</a:t>
            </a:r>
            <a:endParaRPr lang="de-DE" sz="8800" dirty="0">
              <a:solidFill>
                <a:srgbClr val="373B81"/>
              </a:solidFill>
              <a:latin typeface="+mj-lt"/>
              <a:ea typeface="Wandohope" panose="020B0503020000020004" pitchFamily="18" charset="-128"/>
              <a:cs typeface="Dreaming Outloud Pro" panose="020F0502020204030204" pitchFamily="66" charset="0"/>
            </a:endParaRPr>
          </a:p>
        </p:txBody>
      </p:sp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D44A8580-86B4-AF5F-0F3C-5DFFABA8094E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373B8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Grafik 3" descr="Ein Bild, das Text, Schrift, Grafiken, Kalligrafie enthält.">
            <a:extLst>
              <a:ext uri="{FF2B5EF4-FFF2-40B4-BE49-F238E27FC236}">
                <a16:creationId xmlns:a16="http://schemas.microsoft.com/office/drawing/2014/main" id="{FE05FEF8-12F6-961D-FE92-8296C79420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08281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34836F-21C7-9181-6E0B-9C3CA40C39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AA612B08-E284-CDFA-5BDF-314E2D7F9128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373B8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hteck 7">
            <a:extLst>
              <a:ext uri="{FF2B5EF4-FFF2-40B4-BE49-F238E27FC236}">
                <a16:creationId xmlns:a16="http://schemas.microsoft.com/office/drawing/2014/main" id="{A8910632-B33A-0367-F20C-30ACB8AFDF7B}"/>
              </a:ext>
            </a:extLst>
          </p:cNvPr>
          <p:cNvSpPr/>
          <p:nvPr/>
        </p:nvSpPr>
        <p:spPr>
          <a:xfrm>
            <a:off x="0" y="0"/>
            <a:ext cx="12192000" cy="948676"/>
          </a:xfrm>
          <a:prstGeom prst="rect">
            <a:avLst/>
          </a:prstGeom>
          <a:solidFill>
            <a:srgbClr val="373B8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190494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68D939C9-B025-E3DC-D836-0B00BEACB1E2}"/>
              </a:ext>
            </a:extLst>
          </p:cNvPr>
          <p:cNvSpPr txBox="1"/>
          <p:nvPr/>
        </p:nvSpPr>
        <p:spPr>
          <a:xfrm>
            <a:off x="367884" y="210906"/>
            <a:ext cx="116209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chemeClr val="bg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Reflexion: Tierversuche und tierversuchsfreie Alternativen</a:t>
            </a:r>
          </a:p>
        </p:txBody>
      </p:sp>
      <p:pic>
        <p:nvPicPr>
          <p:cNvPr id="10" name="Grafik 9" descr="Ein Bild, das Text, Schrift, Grafiken, Kalligrafie enthält.">
            <a:extLst>
              <a:ext uri="{FF2B5EF4-FFF2-40B4-BE49-F238E27FC236}">
                <a16:creationId xmlns:a16="http://schemas.microsoft.com/office/drawing/2014/main" id="{4B41B4A3-4912-6F88-A2E3-D3E089D2E1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sp>
        <p:nvSpPr>
          <p:cNvPr id="14" name="Wolke 13">
            <a:extLst>
              <a:ext uri="{FF2B5EF4-FFF2-40B4-BE49-F238E27FC236}">
                <a16:creationId xmlns:a16="http://schemas.microsoft.com/office/drawing/2014/main" id="{07D189C6-421A-3D7B-8345-C37E1BB9C97E}"/>
              </a:ext>
            </a:extLst>
          </p:cNvPr>
          <p:cNvSpPr/>
          <p:nvPr/>
        </p:nvSpPr>
        <p:spPr>
          <a:xfrm>
            <a:off x="2416437" y="1634053"/>
            <a:ext cx="4888329" cy="2829160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sz="4000" dirty="0">
              <a:solidFill>
                <a:schemeClr val="tx1"/>
              </a:solidFill>
              <a:ea typeface="Wandohope" panose="02030603000000000000" pitchFamily="18" charset="-128"/>
              <a:cs typeface="Dreaming Outloud Pro" panose="03050502040302030504" pitchFamily="66" charset="0"/>
            </a:endParaRPr>
          </a:p>
        </p:txBody>
      </p:sp>
      <p:sp>
        <p:nvSpPr>
          <p:cNvPr id="15" name="Wolke 14">
            <a:extLst>
              <a:ext uri="{FF2B5EF4-FFF2-40B4-BE49-F238E27FC236}">
                <a16:creationId xmlns:a16="http://schemas.microsoft.com/office/drawing/2014/main" id="{FD069AF1-F792-8676-39DD-54CFB511A5BF}"/>
              </a:ext>
            </a:extLst>
          </p:cNvPr>
          <p:cNvSpPr/>
          <p:nvPr/>
        </p:nvSpPr>
        <p:spPr>
          <a:xfrm>
            <a:off x="2544453" y="4463213"/>
            <a:ext cx="587190" cy="503300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16" name="Wolke 15">
            <a:extLst>
              <a:ext uri="{FF2B5EF4-FFF2-40B4-BE49-F238E27FC236}">
                <a16:creationId xmlns:a16="http://schemas.microsoft.com/office/drawing/2014/main" id="{8F19AF53-8871-4004-F720-BCF04707270E}"/>
              </a:ext>
            </a:extLst>
          </p:cNvPr>
          <p:cNvSpPr/>
          <p:nvPr/>
        </p:nvSpPr>
        <p:spPr>
          <a:xfrm>
            <a:off x="2122502" y="5109746"/>
            <a:ext cx="316722" cy="271474"/>
          </a:xfrm>
          <a:prstGeom prst="cloud">
            <a:avLst/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E6301F5A-1A90-C280-3575-83A5766A9191}"/>
              </a:ext>
            </a:extLst>
          </p:cNvPr>
          <p:cNvSpPr/>
          <p:nvPr/>
        </p:nvSpPr>
        <p:spPr>
          <a:xfrm rot="19623648">
            <a:off x="5820785" y="2820838"/>
            <a:ext cx="1049481" cy="862830"/>
          </a:xfrm>
          <a:prstGeom prst="ellipse">
            <a:avLst/>
          </a:prstGeom>
          <a:solidFill>
            <a:srgbClr val="DCEA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F0721160-44E0-F63C-DDF4-9A0E61D584DC}"/>
              </a:ext>
            </a:extLst>
          </p:cNvPr>
          <p:cNvSpPr txBox="1"/>
          <p:nvPr/>
        </p:nvSpPr>
        <p:spPr>
          <a:xfrm>
            <a:off x="2984978" y="2386913"/>
            <a:ext cx="37512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dirty="0"/>
              <a:t>Was haben wir heute gelernt?</a:t>
            </a:r>
          </a:p>
        </p:txBody>
      </p:sp>
      <p:pic>
        <p:nvPicPr>
          <p:cNvPr id="6" name="Grafik 5" descr="Ein Bild, das Cartoon, Maus enthält.&#10;&#10;KI-generierte Inhalte können fehlerhaft sein.">
            <a:extLst>
              <a:ext uri="{FF2B5EF4-FFF2-40B4-BE49-F238E27FC236}">
                <a16:creationId xmlns:a16="http://schemas.microsoft.com/office/drawing/2014/main" id="{96A89E7D-C720-A0AD-5B83-ED94B89213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6223" y="1159582"/>
            <a:ext cx="54875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9936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D5E199-AB15-1264-8F49-C5A1761867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3013BC5E-A808-49B6-E43F-0D3B811D0741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373B8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hteck 7">
            <a:extLst>
              <a:ext uri="{FF2B5EF4-FFF2-40B4-BE49-F238E27FC236}">
                <a16:creationId xmlns:a16="http://schemas.microsoft.com/office/drawing/2014/main" id="{1964CAE3-C5AD-B201-2711-8133CDFE8A40}"/>
              </a:ext>
            </a:extLst>
          </p:cNvPr>
          <p:cNvSpPr/>
          <p:nvPr/>
        </p:nvSpPr>
        <p:spPr>
          <a:xfrm>
            <a:off x="0" y="0"/>
            <a:ext cx="12192000" cy="948676"/>
          </a:xfrm>
          <a:prstGeom prst="rect">
            <a:avLst/>
          </a:prstGeom>
          <a:solidFill>
            <a:srgbClr val="373B8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190494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9BEC0AC8-C3A2-A6AF-1A7D-4B2CAB806605}"/>
              </a:ext>
            </a:extLst>
          </p:cNvPr>
          <p:cNvSpPr txBox="1"/>
          <p:nvPr/>
        </p:nvSpPr>
        <p:spPr>
          <a:xfrm>
            <a:off x="367884" y="210906"/>
            <a:ext cx="70387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chemeClr val="bg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Verwendungszweck</a:t>
            </a:r>
          </a:p>
        </p:txBody>
      </p:sp>
      <p:pic>
        <p:nvPicPr>
          <p:cNvPr id="10" name="Grafik 9" descr="Ein Bild, das Text, Schrift, Grafiken, Kalligrafie enthält.">
            <a:extLst>
              <a:ext uri="{FF2B5EF4-FFF2-40B4-BE49-F238E27FC236}">
                <a16:creationId xmlns:a16="http://schemas.microsoft.com/office/drawing/2014/main" id="{28D4421A-D565-BF93-9D52-6B7CB5B160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A4C6CD85-8615-F87F-F820-725842F03CE6}"/>
              </a:ext>
            </a:extLst>
          </p:cNvPr>
          <p:cNvSpPr txBox="1"/>
          <p:nvPr/>
        </p:nvSpPr>
        <p:spPr>
          <a:xfrm>
            <a:off x="8865702" y="60031"/>
            <a:ext cx="325009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de-DE" sz="2200" dirty="0">
                <a:solidFill>
                  <a:schemeClr val="bg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Tierversuchsstatistik 2023</a:t>
            </a:r>
          </a:p>
        </p:txBody>
      </p:sp>
      <p:graphicFrame>
        <p:nvGraphicFramePr>
          <p:cNvPr id="21" name="Diagramm 20">
            <a:extLst>
              <a:ext uri="{FF2B5EF4-FFF2-40B4-BE49-F238E27FC236}">
                <a16:creationId xmlns:a16="http://schemas.microsoft.com/office/drawing/2014/main" id="{84D17BA6-F5F9-274A-B026-0EA0642F62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68658702"/>
              </p:ext>
            </p:extLst>
          </p:nvPr>
        </p:nvGraphicFramePr>
        <p:xfrm>
          <a:off x="367884" y="1008707"/>
          <a:ext cx="11455685" cy="50040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2" name="Textfeld 21">
            <a:extLst>
              <a:ext uri="{FF2B5EF4-FFF2-40B4-BE49-F238E27FC236}">
                <a16:creationId xmlns:a16="http://schemas.microsoft.com/office/drawing/2014/main" id="{52EA95A0-AFE2-0E4E-170D-7907F73B718B}"/>
              </a:ext>
            </a:extLst>
          </p:cNvPr>
          <p:cNvSpPr txBox="1"/>
          <p:nvPr/>
        </p:nvSpPr>
        <p:spPr>
          <a:xfrm>
            <a:off x="3044687" y="5937703"/>
            <a:ext cx="610262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  <a:spcAft>
                <a:spcPts val="288"/>
              </a:spcAft>
            </a:pPr>
            <a:r>
              <a:rPr lang="de-DE" altLang="de-DE" sz="1200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Tierversuchsstatistik 2023, Quelle: Bundesinstitut für Risikobewertung (BfR)</a:t>
            </a:r>
          </a:p>
        </p:txBody>
      </p:sp>
    </p:spTree>
    <p:extLst>
      <p:ext uri="{BB962C8B-B14F-4D97-AF65-F5344CB8AC3E}">
        <p14:creationId xmlns:p14="http://schemas.microsoft.com/office/powerpoint/2010/main" val="34953960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68E736-2EEC-5068-AE5E-86F8A66597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Cartoon, Design enthält.">
            <a:extLst>
              <a:ext uri="{FF2B5EF4-FFF2-40B4-BE49-F238E27FC236}">
                <a16:creationId xmlns:a16="http://schemas.microsoft.com/office/drawing/2014/main" id="{B5D68DFB-77C0-991F-A6E3-FF6939CE49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pic>
        <p:nvPicPr>
          <p:cNvPr id="21" name="Grafik 20" descr="Ein Bild, das Text, Schrift, Cartoon, Design enthält.">
            <a:extLst>
              <a:ext uri="{FF2B5EF4-FFF2-40B4-BE49-F238E27FC236}">
                <a16:creationId xmlns:a16="http://schemas.microsoft.com/office/drawing/2014/main" id="{94DB4AE0-1BA7-F928-E445-FBA234BF30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1068143"/>
            <a:ext cx="12192000" cy="5222930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920538E5-857A-F75B-3000-A9A37DD61208}"/>
              </a:ext>
            </a:extLst>
          </p:cNvPr>
          <p:cNvSpPr txBox="1"/>
          <p:nvPr/>
        </p:nvSpPr>
        <p:spPr>
          <a:xfrm>
            <a:off x="253926" y="1656122"/>
            <a:ext cx="116841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600" dirty="0">
                <a:solidFill>
                  <a:srgbClr val="373B8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Was passiert im Tierversuch?</a:t>
            </a:r>
            <a:endParaRPr lang="de-DE" sz="8800" dirty="0">
              <a:solidFill>
                <a:srgbClr val="373B81"/>
              </a:solidFill>
              <a:latin typeface="+mj-lt"/>
              <a:ea typeface="Wandohope" panose="020B0503020000020004" pitchFamily="18" charset="-128"/>
              <a:cs typeface="Dreaming Outloud Pro" panose="020F0502020204030204" pitchFamily="66" charset="0"/>
            </a:endParaRPr>
          </a:p>
        </p:txBody>
      </p:sp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98143E33-E210-BD5E-6550-552A4A8CEAE3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373B8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Grafik 3" descr="Ein Bild, das Text, Schrift, Grafiken, Kalligrafie enthält.">
            <a:extLst>
              <a:ext uri="{FF2B5EF4-FFF2-40B4-BE49-F238E27FC236}">
                <a16:creationId xmlns:a16="http://schemas.microsoft.com/office/drawing/2014/main" id="{B5A9DF6A-4B93-7DB1-A77A-73C5D21C2B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0356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BEDCC2-8E35-F8EE-623B-9B09BFEAC1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B081A335-5EA1-B527-32D6-B6E143A40BEC}"/>
              </a:ext>
            </a:extLst>
          </p:cNvPr>
          <p:cNvSpPr/>
          <p:nvPr/>
        </p:nvSpPr>
        <p:spPr>
          <a:xfrm>
            <a:off x="0" y="0"/>
            <a:ext cx="12192000" cy="948676"/>
          </a:xfrm>
          <a:prstGeom prst="rect">
            <a:avLst/>
          </a:prstGeom>
          <a:solidFill>
            <a:srgbClr val="373B8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190494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77FEFDD2-71A3-0F6E-305E-AB346CDAE381}"/>
              </a:ext>
            </a:extLst>
          </p:cNvPr>
          <p:cNvSpPr txBox="1"/>
          <p:nvPr/>
        </p:nvSpPr>
        <p:spPr>
          <a:xfrm>
            <a:off x="367884" y="210906"/>
            <a:ext cx="116286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chemeClr val="bg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Tierversuchsdatenbank</a:t>
            </a:r>
          </a:p>
        </p:txBody>
      </p:sp>
      <p:pic>
        <p:nvPicPr>
          <p:cNvPr id="10" name="Grafik 9" descr="Ein Bild, das Text, Schrift, Grafiken, Kalligrafie enthält.">
            <a:extLst>
              <a:ext uri="{FF2B5EF4-FFF2-40B4-BE49-F238E27FC236}">
                <a16:creationId xmlns:a16="http://schemas.microsoft.com/office/drawing/2014/main" id="{1C0784BF-A30B-491C-6031-32847C5B84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C0419460-A440-656E-6985-9EFF34BC2A17}"/>
              </a:ext>
            </a:extLst>
          </p:cNvPr>
          <p:cNvGrpSpPr/>
          <p:nvPr/>
        </p:nvGrpSpPr>
        <p:grpSpPr>
          <a:xfrm>
            <a:off x="376311" y="973666"/>
            <a:ext cx="5728116" cy="5408853"/>
            <a:chOff x="215434" y="1011794"/>
            <a:chExt cx="4841278" cy="4618009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582CB168-FC31-3A46-9DDF-61ED10DD88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t="47850" b="36911"/>
            <a:stretch/>
          </p:blipFill>
          <p:spPr>
            <a:xfrm>
              <a:off x="395315" y="4262644"/>
              <a:ext cx="4605716" cy="644236"/>
            </a:xfrm>
            <a:prstGeom prst="rect">
              <a:avLst/>
            </a:prstGeom>
          </p:spPr>
        </p:pic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0D59F679-32B0-BF1B-7AC9-115067D32E5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t="47238" b="31621"/>
            <a:stretch/>
          </p:blipFill>
          <p:spPr>
            <a:xfrm>
              <a:off x="357085" y="1373749"/>
              <a:ext cx="4640613" cy="1101436"/>
            </a:xfrm>
            <a:prstGeom prst="rect">
              <a:avLst/>
            </a:prstGeom>
          </p:spPr>
        </p:pic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52E5F6B1-A9F5-6729-1246-3D28493F81B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t="83448" b="6380"/>
            <a:stretch/>
          </p:blipFill>
          <p:spPr>
            <a:xfrm>
              <a:off x="357086" y="2566624"/>
              <a:ext cx="4640613" cy="530005"/>
            </a:xfrm>
            <a:prstGeom prst="rect">
              <a:avLst/>
            </a:prstGeom>
          </p:spPr>
        </p:pic>
        <p:pic>
          <p:nvPicPr>
            <p:cNvPr id="13" name="Grafik 12">
              <a:extLst>
                <a:ext uri="{FF2B5EF4-FFF2-40B4-BE49-F238E27FC236}">
                  <a16:creationId xmlns:a16="http://schemas.microsoft.com/office/drawing/2014/main" id="{50399485-0AFD-7C71-D1CF-7357C5D8EB1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b="76108"/>
            <a:stretch/>
          </p:blipFill>
          <p:spPr>
            <a:xfrm>
              <a:off x="391983" y="3173931"/>
              <a:ext cx="4605716" cy="1010027"/>
            </a:xfrm>
            <a:prstGeom prst="rect">
              <a:avLst/>
            </a:prstGeom>
          </p:spPr>
        </p:pic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90987432-A888-DD6E-18D9-01399718A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t="82255" b="2505"/>
            <a:stretch/>
          </p:blipFill>
          <p:spPr>
            <a:xfrm>
              <a:off x="391982" y="4985566"/>
              <a:ext cx="4605716" cy="644236"/>
            </a:xfrm>
            <a:prstGeom prst="rect">
              <a:avLst/>
            </a:prstGeom>
          </p:spPr>
        </p:pic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895D0837-2859-3938-0D39-9CE6F195EFC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b="94076"/>
            <a:stretch/>
          </p:blipFill>
          <p:spPr>
            <a:xfrm>
              <a:off x="416099" y="1011794"/>
              <a:ext cx="4640613" cy="308624"/>
            </a:xfrm>
            <a:prstGeom prst="rect">
              <a:avLst/>
            </a:prstGeom>
          </p:spPr>
        </p:pic>
        <p:cxnSp>
          <p:nvCxnSpPr>
            <p:cNvPr id="17" name="Gerader Verbinder 16">
              <a:extLst>
                <a:ext uri="{FF2B5EF4-FFF2-40B4-BE49-F238E27FC236}">
                  <a16:creationId xmlns:a16="http://schemas.microsoft.com/office/drawing/2014/main" id="{3CF85654-C5BC-61E1-C35A-8F3ECA786A7F}"/>
                </a:ext>
              </a:extLst>
            </p:cNvPr>
            <p:cNvCxnSpPr>
              <a:cxnSpLocks/>
            </p:cNvCxnSpPr>
            <p:nvPr/>
          </p:nvCxnSpPr>
          <p:spPr>
            <a:xfrm>
              <a:off x="282680" y="2516887"/>
              <a:ext cx="466473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Gerader Verbinder 20">
              <a:extLst>
                <a:ext uri="{FF2B5EF4-FFF2-40B4-BE49-F238E27FC236}">
                  <a16:creationId xmlns:a16="http://schemas.microsoft.com/office/drawing/2014/main" id="{29DD6646-749F-FA30-85D6-78721F674FC4}"/>
                </a:ext>
              </a:extLst>
            </p:cNvPr>
            <p:cNvCxnSpPr>
              <a:cxnSpLocks/>
            </p:cNvCxnSpPr>
            <p:nvPr/>
          </p:nvCxnSpPr>
          <p:spPr>
            <a:xfrm>
              <a:off x="284346" y="3142758"/>
              <a:ext cx="466473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r Verbinder 21">
              <a:extLst>
                <a:ext uri="{FF2B5EF4-FFF2-40B4-BE49-F238E27FC236}">
                  <a16:creationId xmlns:a16="http://schemas.microsoft.com/office/drawing/2014/main" id="{6126E81E-9F41-C8B7-B859-4A3A11322124}"/>
                </a:ext>
              </a:extLst>
            </p:cNvPr>
            <p:cNvCxnSpPr>
              <a:cxnSpLocks/>
            </p:cNvCxnSpPr>
            <p:nvPr/>
          </p:nvCxnSpPr>
          <p:spPr>
            <a:xfrm>
              <a:off x="284346" y="4232714"/>
              <a:ext cx="466473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r Verbinder 22">
              <a:extLst>
                <a:ext uri="{FF2B5EF4-FFF2-40B4-BE49-F238E27FC236}">
                  <a16:creationId xmlns:a16="http://schemas.microsoft.com/office/drawing/2014/main" id="{BC48D7F7-CB37-301C-6054-76C77760AEB2}"/>
                </a:ext>
              </a:extLst>
            </p:cNvPr>
            <p:cNvCxnSpPr>
              <a:cxnSpLocks/>
            </p:cNvCxnSpPr>
            <p:nvPr/>
          </p:nvCxnSpPr>
          <p:spPr>
            <a:xfrm>
              <a:off x="301796" y="4945950"/>
              <a:ext cx="466473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3F7CA732-DE11-6C9A-0204-D7BFBCBB12C4}"/>
                </a:ext>
              </a:extLst>
            </p:cNvPr>
            <p:cNvSpPr/>
            <p:nvPr/>
          </p:nvSpPr>
          <p:spPr>
            <a:xfrm>
              <a:off x="4665518" y="1320419"/>
              <a:ext cx="304899" cy="430938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A1837122-135C-21EB-EB2D-980810E307B2}"/>
                </a:ext>
              </a:extLst>
            </p:cNvPr>
            <p:cNvSpPr/>
            <p:nvPr/>
          </p:nvSpPr>
          <p:spPr>
            <a:xfrm>
              <a:off x="215434" y="1223341"/>
              <a:ext cx="304899" cy="440646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27" name="Grafik 26">
            <a:extLst>
              <a:ext uri="{FF2B5EF4-FFF2-40B4-BE49-F238E27FC236}">
                <a16:creationId xmlns:a16="http://schemas.microsoft.com/office/drawing/2014/main" id="{6FA3BB94-4FEF-2DD2-1977-7D0FA24B910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28786" y="1997858"/>
            <a:ext cx="2906881" cy="2935436"/>
          </a:xfrm>
          <a:prstGeom prst="rect">
            <a:avLst/>
          </a:prstGeom>
        </p:spPr>
      </p:pic>
      <p:sp>
        <p:nvSpPr>
          <p:cNvPr id="29" name="Textfeld 28">
            <a:extLst>
              <a:ext uri="{FF2B5EF4-FFF2-40B4-BE49-F238E27FC236}">
                <a16:creationId xmlns:a16="http://schemas.microsoft.com/office/drawing/2014/main" id="{2E9D453E-09CD-1FD4-D4E4-CE2A2AA04D80}"/>
              </a:ext>
            </a:extLst>
          </p:cNvPr>
          <p:cNvSpPr txBox="1"/>
          <p:nvPr/>
        </p:nvSpPr>
        <p:spPr>
          <a:xfrm>
            <a:off x="5992090" y="5013966"/>
            <a:ext cx="582359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dirty="0">
                <a:hlinkClick r:id="rId8"/>
              </a:rPr>
              <a:t>www.aerzte-gegen-tierversuche.de/de/fuer-experten/datenbanken/datenbank-tierversuche</a:t>
            </a:r>
            <a:r>
              <a:rPr lang="de-DE" dirty="0"/>
              <a:t> </a:t>
            </a:r>
          </a:p>
        </p:txBody>
      </p:sp>
      <p:cxnSp>
        <p:nvCxnSpPr>
          <p:cNvPr id="32" name="Gerader Verbinder 31">
            <a:extLst>
              <a:ext uri="{FF2B5EF4-FFF2-40B4-BE49-F238E27FC236}">
                <a16:creationId xmlns:a16="http://schemas.microsoft.com/office/drawing/2014/main" id="{E83DF5A6-E604-58A6-ED36-8A442C38DA8D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373B8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88111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F70413-2756-676B-C335-F1A5591251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Text, Schrift, Cartoon, Design enthält.">
            <a:extLst>
              <a:ext uri="{FF2B5EF4-FFF2-40B4-BE49-F238E27FC236}">
                <a16:creationId xmlns:a16="http://schemas.microsoft.com/office/drawing/2014/main" id="{0D65E8F9-ED43-658D-317A-A9CD3443C8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0"/>
            <a:ext cx="12192000" cy="1068145"/>
          </a:xfrm>
          <a:prstGeom prst="rect">
            <a:avLst/>
          </a:prstGeom>
        </p:spPr>
      </p:pic>
      <p:pic>
        <p:nvPicPr>
          <p:cNvPr id="21" name="Grafik 20" descr="Ein Bild, das Text, Schrift, Cartoon, Design enthält.">
            <a:extLst>
              <a:ext uri="{FF2B5EF4-FFF2-40B4-BE49-F238E27FC236}">
                <a16:creationId xmlns:a16="http://schemas.microsoft.com/office/drawing/2014/main" id="{86A16E7E-73CC-5D1A-BA79-84266E3E3D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85" r="39195" b="55966"/>
          <a:stretch/>
        </p:blipFill>
        <p:spPr>
          <a:xfrm>
            <a:off x="0" y="1068143"/>
            <a:ext cx="12192000" cy="5222930"/>
          </a:xfrm>
          <a:prstGeom prst="rect">
            <a:avLst/>
          </a:prstGeom>
        </p:spPr>
      </p:pic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C8DF0CF9-66AF-B718-228A-F8C9512E9F0C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373B8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Grafik 3" descr="Ein Bild, das Text, Schrift, Grafiken, Kalligrafie enthält.">
            <a:extLst>
              <a:ext uri="{FF2B5EF4-FFF2-40B4-BE49-F238E27FC236}">
                <a16:creationId xmlns:a16="http://schemas.microsoft.com/office/drawing/2014/main" id="{BDD19318-2892-B6FF-83A9-9F1A3268D9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F778A92D-79B4-8C79-A882-FE8C3CBB6A81}"/>
              </a:ext>
            </a:extLst>
          </p:cNvPr>
          <p:cNvSpPr txBox="1"/>
          <p:nvPr/>
        </p:nvSpPr>
        <p:spPr>
          <a:xfrm>
            <a:off x="253926" y="1621023"/>
            <a:ext cx="1168414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0000" dirty="0">
                <a:solidFill>
                  <a:srgbClr val="373B8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Sind Tierversuche sinnvoll?</a:t>
            </a:r>
          </a:p>
        </p:txBody>
      </p:sp>
    </p:spTree>
    <p:extLst>
      <p:ext uri="{BB962C8B-B14F-4D97-AF65-F5344CB8AC3E}">
        <p14:creationId xmlns:p14="http://schemas.microsoft.com/office/powerpoint/2010/main" val="6421233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1EB4D-190B-23AA-63A9-3198F51E3F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9B35D1EF-2AE6-AA89-8FD4-9DBD29FE0C7A}"/>
              </a:ext>
            </a:extLst>
          </p:cNvPr>
          <p:cNvSpPr/>
          <p:nvPr/>
        </p:nvSpPr>
        <p:spPr>
          <a:xfrm>
            <a:off x="0" y="0"/>
            <a:ext cx="12192000" cy="948676"/>
          </a:xfrm>
          <a:prstGeom prst="rect">
            <a:avLst/>
          </a:prstGeom>
          <a:solidFill>
            <a:srgbClr val="373B8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190494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8E1A0ABF-5159-B041-3132-788E80EB45C8}"/>
              </a:ext>
            </a:extLst>
          </p:cNvPr>
          <p:cNvSpPr txBox="1"/>
          <p:nvPr/>
        </p:nvSpPr>
        <p:spPr>
          <a:xfrm>
            <a:off x="367884" y="210906"/>
            <a:ext cx="116286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chemeClr val="bg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Brainstorming: Sind Tierversuche sinnvoll?</a:t>
            </a:r>
          </a:p>
        </p:txBody>
      </p:sp>
      <p:pic>
        <p:nvPicPr>
          <p:cNvPr id="10" name="Grafik 9" descr="Ein Bild, das Text, Schrift, Grafiken, Kalligrafie enthält.">
            <a:extLst>
              <a:ext uri="{FF2B5EF4-FFF2-40B4-BE49-F238E27FC236}">
                <a16:creationId xmlns:a16="http://schemas.microsoft.com/office/drawing/2014/main" id="{309D27D9-4D7A-0080-C2C9-43BE7E96A1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D0402363-6108-5D5E-B418-67B47DA15138}"/>
              </a:ext>
            </a:extLst>
          </p:cNvPr>
          <p:cNvGrpSpPr/>
          <p:nvPr/>
        </p:nvGrpSpPr>
        <p:grpSpPr>
          <a:xfrm>
            <a:off x="969157" y="2088863"/>
            <a:ext cx="4143173" cy="3153468"/>
            <a:chOff x="778010" y="2118329"/>
            <a:chExt cx="5092853" cy="3662684"/>
          </a:xfrm>
        </p:grpSpPr>
        <p:sp>
          <p:nvSpPr>
            <p:cNvPr id="16" name="Wolke 15">
              <a:extLst>
                <a:ext uri="{FF2B5EF4-FFF2-40B4-BE49-F238E27FC236}">
                  <a16:creationId xmlns:a16="http://schemas.microsoft.com/office/drawing/2014/main" id="{5EDDEBE7-0C39-9AD8-B61C-0B15DAB3EE5A}"/>
                </a:ext>
              </a:extLst>
            </p:cNvPr>
            <p:cNvSpPr/>
            <p:nvPr/>
          </p:nvSpPr>
          <p:spPr>
            <a:xfrm rot="229668">
              <a:off x="982534" y="2118329"/>
              <a:ext cx="4888329" cy="2829160"/>
            </a:xfrm>
            <a:prstGeom prst="cloud">
              <a:avLst/>
            </a:prstGeom>
            <a:solidFill>
              <a:schemeClr val="tx2">
                <a:lumMod val="10000"/>
                <a:lumOff val="9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e-DE" sz="4000" dirty="0">
                <a:solidFill>
                  <a:schemeClr val="tx1"/>
                </a:solidFill>
                <a:ea typeface="Wandohope" panose="02030603000000000000" pitchFamily="18" charset="-128"/>
                <a:cs typeface="Dreaming Outloud Pro" panose="03050502040302030504" pitchFamily="66" charset="0"/>
              </a:endParaRPr>
            </a:p>
          </p:txBody>
        </p:sp>
        <p:sp>
          <p:nvSpPr>
            <p:cNvPr id="17" name="Wolke 16">
              <a:extLst>
                <a:ext uri="{FF2B5EF4-FFF2-40B4-BE49-F238E27FC236}">
                  <a16:creationId xmlns:a16="http://schemas.microsoft.com/office/drawing/2014/main" id="{C9A1E0E7-5124-85F5-C09D-985105C0F41E}"/>
                </a:ext>
              </a:extLst>
            </p:cNvPr>
            <p:cNvSpPr/>
            <p:nvPr/>
          </p:nvSpPr>
          <p:spPr>
            <a:xfrm>
              <a:off x="1199960" y="4863006"/>
              <a:ext cx="587190" cy="503300"/>
            </a:xfrm>
            <a:prstGeom prst="cloud">
              <a:avLst/>
            </a:prstGeom>
            <a:solidFill>
              <a:schemeClr val="tx2">
                <a:lumMod val="10000"/>
                <a:lumOff val="90000"/>
              </a:schemeClr>
            </a:solidFill>
            <a:ln w="28575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e-DE"/>
            </a:p>
          </p:txBody>
        </p:sp>
        <p:sp>
          <p:nvSpPr>
            <p:cNvPr id="18" name="Wolke 17">
              <a:extLst>
                <a:ext uri="{FF2B5EF4-FFF2-40B4-BE49-F238E27FC236}">
                  <a16:creationId xmlns:a16="http://schemas.microsoft.com/office/drawing/2014/main" id="{86DA1076-CFEA-2094-0BD3-D6E1611AF4C0}"/>
                </a:ext>
              </a:extLst>
            </p:cNvPr>
            <p:cNvSpPr/>
            <p:nvPr/>
          </p:nvSpPr>
          <p:spPr>
            <a:xfrm>
              <a:off x="778010" y="5509540"/>
              <a:ext cx="316722" cy="271473"/>
            </a:xfrm>
            <a:prstGeom prst="cloud">
              <a:avLst/>
            </a:prstGeom>
            <a:solidFill>
              <a:schemeClr val="tx2">
                <a:lumMod val="10000"/>
                <a:lumOff val="90000"/>
              </a:schemeClr>
            </a:solidFill>
            <a:ln w="28575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e-DE"/>
            </a:p>
          </p:txBody>
        </p:sp>
        <p:sp>
          <p:nvSpPr>
            <p:cNvPr id="19" name="Ellipse 18">
              <a:extLst>
                <a:ext uri="{FF2B5EF4-FFF2-40B4-BE49-F238E27FC236}">
                  <a16:creationId xmlns:a16="http://schemas.microsoft.com/office/drawing/2014/main" id="{88513EAF-8192-3D8E-1009-390F8B475E43}"/>
                </a:ext>
              </a:extLst>
            </p:cNvPr>
            <p:cNvSpPr/>
            <p:nvPr/>
          </p:nvSpPr>
          <p:spPr>
            <a:xfrm rot="19623648">
              <a:off x="4424133" y="3228792"/>
              <a:ext cx="1049481" cy="862830"/>
            </a:xfrm>
            <a:prstGeom prst="ellipse">
              <a:avLst/>
            </a:prstGeom>
            <a:solidFill>
              <a:srgbClr val="DCEAF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20" name="Textfeld 19">
              <a:extLst>
                <a:ext uri="{FF2B5EF4-FFF2-40B4-BE49-F238E27FC236}">
                  <a16:creationId xmlns:a16="http://schemas.microsoft.com/office/drawing/2014/main" id="{A97B7EDF-9AA5-E928-FA7E-F1F7FF4629EF}"/>
                </a:ext>
              </a:extLst>
            </p:cNvPr>
            <p:cNvSpPr txBox="1"/>
            <p:nvPr/>
          </p:nvSpPr>
          <p:spPr>
            <a:xfrm>
              <a:off x="1651813" y="2801702"/>
              <a:ext cx="3677500" cy="1537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4000" dirty="0"/>
                <a:t>Argumente</a:t>
              </a:r>
              <a:br>
                <a:rPr lang="de-DE" sz="4000" dirty="0"/>
              </a:br>
              <a:r>
                <a:rPr lang="de-DE" sz="4000" dirty="0"/>
                <a:t>dafür?</a:t>
              </a:r>
            </a:p>
          </p:txBody>
        </p:sp>
      </p:grp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43A339A8-B7EC-1F24-3A73-9E05762C6A37}"/>
              </a:ext>
            </a:extLst>
          </p:cNvPr>
          <p:cNvGrpSpPr/>
          <p:nvPr/>
        </p:nvGrpSpPr>
        <p:grpSpPr>
          <a:xfrm flipH="1">
            <a:off x="7052500" y="2088863"/>
            <a:ext cx="4143173" cy="3153468"/>
            <a:chOff x="778010" y="2118329"/>
            <a:chExt cx="5092853" cy="3662684"/>
          </a:xfrm>
        </p:grpSpPr>
        <p:sp>
          <p:nvSpPr>
            <p:cNvPr id="29" name="Wolke 28">
              <a:extLst>
                <a:ext uri="{FF2B5EF4-FFF2-40B4-BE49-F238E27FC236}">
                  <a16:creationId xmlns:a16="http://schemas.microsoft.com/office/drawing/2014/main" id="{FD0945AD-205D-5F6A-E208-49111D204E7F}"/>
                </a:ext>
              </a:extLst>
            </p:cNvPr>
            <p:cNvSpPr/>
            <p:nvPr/>
          </p:nvSpPr>
          <p:spPr>
            <a:xfrm rot="229668">
              <a:off x="982534" y="2118329"/>
              <a:ext cx="4888329" cy="2829160"/>
            </a:xfrm>
            <a:prstGeom prst="cloud">
              <a:avLst/>
            </a:prstGeom>
            <a:solidFill>
              <a:schemeClr val="tx2">
                <a:lumMod val="10000"/>
                <a:lumOff val="90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e-DE" sz="4000" dirty="0">
                <a:solidFill>
                  <a:schemeClr val="tx1"/>
                </a:solidFill>
                <a:ea typeface="Wandohope" panose="02030603000000000000" pitchFamily="18" charset="-128"/>
                <a:cs typeface="Dreaming Outloud Pro" panose="03050502040302030504" pitchFamily="66" charset="0"/>
              </a:endParaRPr>
            </a:p>
          </p:txBody>
        </p:sp>
        <p:sp>
          <p:nvSpPr>
            <p:cNvPr id="30" name="Wolke 29">
              <a:extLst>
                <a:ext uri="{FF2B5EF4-FFF2-40B4-BE49-F238E27FC236}">
                  <a16:creationId xmlns:a16="http://schemas.microsoft.com/office/drawing/2014/main" id="{A2FC8456-8153-1DA9-6E87-387F67D5AA5C}"/>
                </a:ext>
              </a:extLst>
            </p:cNvPr>
            <p:cNvSpPr/>
            <p:nvPr/>
          </p:nvSpPr>
          <p:spPr>
            <a:xfrm>
              <a:off x="1199960" y="4863006"/>
              <a:ext cx="587190" cy="503300"/>
            </a:xfrm>
            <a:prstGeom prst="cloud">
              <a:avLst/>
            </a:prstGeom>
            <a:solidFill>
              <a:schemeClr val="tx2">
                <a:lumMod val="10000"/>
                <a:lumOff val="90000"/>
              </a:schemeClr>
            </a:solidFill>
            <a:ln w="28575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e-DE"/>
            </a:p>
          </p:txBody>
        </p:sp>
        <p:sp>
          <p:nvSpPr>
            <p:cNvPr id="31" name="Wolke 30">
              <a:extLst>
                <a:ext uri="{FF2B5EF4-FFF2-40B4-BE49-F238E27FC236}">
                  <a16:creationId xmlns:a16="http://schemas.microsoft.com/office/drawing/2014/main" id="{548A9124-4596-D532-5014-C3FC937786C4}"/>
                </a:ext>
              </a:extLst>
            </p:cNvPr>
            <p:cNvSpPr/>
            <p:nvPr/>
          </p:nvSpPr>
          <p:spPr>
            <a:xfrm>
              <a:off x="778010" y="5509540"/>
              <a:ext cx="316722" cy="271473"/>
            </a:xfrm>
            <a:prstGeom prst="cloud">
              <a:avLst/>
            </a:prstGeom>
            <a:solidFill>
              <a:schemeClr val="tx2">
                <a:lumMod val="10000"/>
                <a:lumOff val="90000"/>
              </a:schemeClr>
            </a:solidFill>
            <a:ln w="28575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e-DE"/>
            </a:p>
          </p:txBody>
        </p:sp>
        <p:sp>
          <p:nvSpPr>
            <p:cNvPr id="32" name="Ellipse 31">
              <a:extLst>
                <a:ext uri="{FF2B5EF4-FFF2-40B4-BE49-F238E27FC236}">
                  <a16:creationId xmlns:a16="http://schemas.microsoft.com/office/drawing/2014/main" id="{1D9686BD-6E15-71F8-0747-E7E629AB7A06}"/>
                </a:ext>
              </a:extLst>
            </p:cNvPr>
            <p:cNvSpPr/>
            <p:nvPr/>
          </p:nvSpPr>
          <p:spPr>
            <a:xfrm rot="19623648">
              <a:off x="4424133" y="3228792"/>
              <a:ext cx="1049481" cy="862830"/>
            </a:xfrm>
            <a:prstGeom prst="ellipse">
              <a:avLst/>
            </a:prstGeom>
            <a:solidFill>
              <a:srgbClr val="DCEAF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33" name="Textfeld 32">
              <a:extLst>
                <a:ext uri="{FF2B5EF4-FFF2-40B4-BE49-F238E27FC236}">
                  <a16:creationId xmlns:a16="http://schemas.microsoft.com/office/drawing/2014/main" id="{2A5AAE3C-8FE7-0CC2-D922-97BEA7D348BA}"/>
                </a:ext>
              </a:extLst>
            </p:cNvPr>
            <p:cNvSpPr txBox="1"/>
            <p:nvPr/>
          </p:nvSpPr>
          <p:spPr>
            <a:xfrm>
              <a:off x="1519102" y="2754728"/>
              <a:ext cx="3677500" cy="1537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4000" dirty="0"/>
                <a:t>Argumente</a:t>
              </a:r>
              <a:br>
                <a:rPr lang="de-DE" sz="4000" dirty="0"/>
              </a:br>
              <a:r>
                <a:rPr lang="de-DE" sz="4000" dirty="0"/>
                <a:t>dagegen?</a:t>
              </a:r>
            </a:p>
          </p:txBody>
        </p:sp>
      </p:grpSp>
      <p:cxnSp>
        <p:nvCxnSpPr>
          <p:cNvPr id="35" name="Gerader Verbinder 34">
            <a:extLst>
              <a:ext uri="{FF2B5EF4-FFF2-40B4-BE49-F238E27FC236}">
                <a16:creationId xmlns:a16="http://schemas.microsoft.com/office/drawing/2014/main" id="{3996103E-D9A8-90CB-A70B-F7F5144FA412}"/>
              </a:ext>
            </a:extLst>
          </p:cNvPr>
          <p:cNvCxnSpPr/>
          <p:nvPr/>
        </p:nvCxnSpPr>
        <p:spPr>
          <a:xfrm>
            <a:off x="6141028" y="1360104"/>
            <a:ext cx="0" cy="4426527"/>
          </a:xfrm>
          <a:prstGeom prst="line">
            <a:avLst/>
          </a:prstGeom>
          <a:ln w="38100">
            <a:prstDash val="lg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Gerader Verbinder 35">
            <a:extLst>
              <a:ext uri="{FF2B5EF4-FFF2-40B4-BE49-F238E27FC236}">
                <a16:creationId xmlns:a16="http://schemas.microsoft.com/office/drawing/2014/main" id="{3769C22C-A28E-6F06-03D9-5D2DCD90246E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373B8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43400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024474-9584-97E3-EA18-E4B5AEBB85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02EC9C58-760A-D2C1-2391-30FEEAB2F9B2}"/>
              </a:ext>
            </a:extLst>
          </p:cNvPr>
          <p:cNvSpPr/>
          <p:nvPr/>
        </p:nvSpPr>
        <p:spPr>
          <a:xfrm>
            <a:off x="0" y="0"/>
            <a:ext cx="12192000" cy="948676"/>
          </a:xfrm>
          <a:prstGeom prst="rect">
            <a:avLst/>
          </a:prstGeom>
          <a:solidFill>
            <a:srgbClr val="373B8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190494"/>
              </a:solidFill>
            </a:endParaRPr>
          </a:p>
        </p:txBody>
      </p:sp>
      <p:pic>
        <p:nvPicPr>
          <p:cNvPr id="10" name="Grafik 9" descr="Ein Bild, das Text, Schrift, Grafiken, Kalligrafie enthält.">
            <a:extLst>
              <a:ext uri="{FF2B5EF4-FFF2-40B4-BE49-F238E27FC236}">
                <a16:creationId xmlns:a16="http://schemas.microsoft.com/office/drawing/2014/main" id="{978C5146-07E9-140C-5936-B9069E24C3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0" y="6382519"/>
            <a:ext cx="2191120" cy="383446"/>
          </a:xfrm>
          <a:prstGeom prst="rect">
            <a:avLst/>
          </a:prstGeom>
        </p:spPr>
      </p:pic>
      <p:pic>
        <p:nvPicPr>
          <p:cNvPr id="3" name="Onlinemedien 3" title="Sinn oder Unsinn Tierversuche? - Was man darüber wissen sollte">
            <a:hlinkClick r:id="" action="ppaction://media"/>
            <a:extLst>
              <a:ext uri="{FF2B5EF4-FFF2-40B4-BE49-F238E27FC236}">
                <a16:creationId xmlns:a16="http://schemas.microsoft.com/office/drawing/2014/main" id="{A9919E89-D5A1-88EA-35CB-C84D465FF81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1906413" y="1257266"/>
            <a:ext cx="8379174" cy="473424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CAC4E3CD-5CAA-6017-588F-4163105BD716}"/>
              </a:ext>
            </a:extLst>
          </p:cNvPr>
          <p:cNvSpPr txBox="1"/>
          <p:nvPr/>
        </p:nvSpPr>
        <p:spPr>
          <a:xfrm>
            <a:off x="367884" y="210906"/>
            <a:ext cx="116286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chemeClr val="bg1"/>
                </a:solidFill>
                <a:latin typeface="+mj-lt"/>
                <a:ea typeface="Wandohope" panose="020B0503020000020004" pitchFamily="18" charset="-128"/>
                <a:cs typeface="Dreaming Outloud Pro" panose="020F0502020204030204" pitchFamily="66" charset="0"/>
              </a:rPr>
              <a:t>Animationsfilm: Sind Tierversuche sinnvoll?</a:t>
            </a:r>
          </a:p>
        </p:txBody>
      </p:sp>
      <p:cxnSp>
        <p:nvCxnSpPr>
          <p:cNvPr id="5" name="Gerader Verbinder 4">
            <a:extLst>
              <a:ext uri="{FF2B5EF4-FFF2-40B4-BE49-F238E27FC236}">
                <a16:creationId xmlns:a16="http://schemas.microsoft.com/office/drawing/2014/main" id="{3F0DC5C9-ED2D-75A0-2848-570BC5681BD9}"/>
              </a:ext>
            </a:extLst>
          </p:cNvPr>
          <p:cNvCxnSpPr/>
          <p:nvPr/>
        </p:nvCxnSpPr>
        <p:spPr>
          <a:xfrm>
            <a:off x="0" y="6291072"/>
            <a:ext cx="12192000" cy="0"/>
          </a:xfrm>
          <a:prstGeom prst="line">
            <a:avLst/>
          </a:prstGeom>
          <a:ln>
            <a:solidFill>
              <a:srgbClr val="373B8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5828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762</Words>
  <Application>Microsoft Office PowerPoint</Application>
  <PresentationFormat>Breitbild</PresentationFormat>
  <Paragraphs>252</Paragraphs>
  <Slides>36</Slides>
  <Notes>36</Notes>
  <HiddenSlides>0</HiddenSlides>
  <MMClips>2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36</vt:i4>
      </vt:variant>
    </vt:vector>
  </HeadingPairs>
  <TitlesOfParts>
    <vt:vector size="44" baseType="lpstr">
      <vt:lpstr>Wandohope</vt:lpstr>
      <vt:lpstr>Aptos</vt:lpstr>
      <vt:lpstr>Aptos Display</vt:lpstr>
      <vt:lpstr>Arial</vt:lpstr>
      <vt:lpstr>Open sans</vt:lpstr>
      <vt:lpstr>Verdana</vt:lpstr>
      <vt:lpstr>Wingdings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Leyla Weyermann</dc:creator>
  <cp:lastModifiedBy>Julia Radzwill</cp:lastModifiedBy>
  <cp:revision>246</cp:revision>
  <dcterms:created xsi:type="dcterms:W3CDTF">2025-01-14T08:38:42Z</dcterms:created>
  <dcterms:modified xsi:type="dcterms:W3CDTF">2026-02-21T12:55:05Z</dcterms:modified>
</cp:coreProperties>
</file>