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4" r:id="rId3"/>
    <p:sldId id="257" r:id="rId4"/>
    <p:sldId id="265" r:id="rId5"/>
    <p:sldId id="284" r:id="rId6"/>
    <p:sldId id="291" r:id="rId7"/>
    <p:sldId id="343" r:id="rId8"/>
    <p:sldId id="342" r:id="rId9"/>
    <p:sldId id="306" r:id="rId10"/>
    <p:sldId id="295" r:id="rId11"/>
    <p:sldId id="296" r:id="rId12"/>
    <p:sldId id="276" r:id="rId13"/>
    <p:sldId id="294" r:id="rId14"/>
    <p:sldId id="307" r:id="rId15"/>
    <p:sldId id="308" r:id="rId16"/>
    <p:sldId id="325" r:id="rId17"/>
    <p:sldId id="327" r:id="rId18"/>
    <p:sldId id="334" r:id="rId19"/>
    <p:sldId id="335" r:id="rId20"/>
    <p:sldId id="339" r:id="rId21"/>
    <p:sldId id="309" r:id="rId22"/>
    <p:sldId id="322" r:id="rId23"/>
    <p:sldId id="324" r:id="rId24"/>
    <p:sldId id="310" r:id="rId25"/>
    <p:sldId id="344" r:id="rId26"/>
    <p:sldId id="314" r:id="rId27"/>
    <p:sldId id="318" r:id="rId28"/>
    <p:sldId id="345" r:id="rId29"/>
    <p:sldId id="346" r:id="rId30"/>
    <p:sldId id="348" r:id="rId31"/>
    <p:sldId id="347" r:id="rId32"/>
    <p:sldId id="319" r:id="rId33"/>
    <p:sldId id="320" r:id="rId34"/>
    <p:sldId id="321" r:id="rId35"/>
    <p:sldId id="311" r:id="rId36"/>
    <p:sldId id="312" r:id="rId3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05C"/>
    <a:srgbClr val="1F598D"/>
    <a:srgbClr val="747474"/>
    <a:srgbClr val="DCEAF7"/>
    <a:srgbClr val="FF5353"/>
    <a:srgbClr val="FFB7B7"/>
    <a:srgbClr val="1A4B78"/>
    <a:srgbClr val="190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851" autoAdjust="0"/>
  </p:normalViewPr>
  <p:slideViewPr>
    <p:cSldViewPr snapToGrid="0">
      <p:cViewPr varScale="1">
        <p:scale>
          <a:sx n="95" d="100"/>
          <a:sy n="95" d="100"/>
        </p:scale>
        <p:origin x="11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A5DEA-7C19-437A-81A2-1D8D4E1F3785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37966-E631-4C9B-8ECE-8A65F3C0E4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6782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Kinder begrüßen und kurze Vorstellung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298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404ED-C5DA-9085-69A1-844C55D8D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4A1BA72-BBCA-1879-16BA-EB7432E14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A985CCB-8685-55DA-0514-27E78B3F9D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Kinder sortieren Tierfotos danach, ob sie glauben, dass das jeweilige Tier im Tierversuch verwendet wird oder nicht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Am Ende aufklären, dass mit allen gezeigten Tierarten Tierversuche gemacht werden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Erwähnen: häufigstes Versuchstier ist die Maus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496B33-C05E-963D-1DA3-3BC701E20C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1579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DFF7A-0EFF-3901-6C56-90C60DE6B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347785E-4DE6-F670-1550-478D84387F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528D709-4515-273D-FA26-D008D60AA1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Kinder lesen Tierschicksalskarten vor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6CF1D53-DFEE-DF2C-F7EA-8FB6D40191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4165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Gedankenexperiment: Kinder versetzen sich in die Lage der gezeigten Versuchsratte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5171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Gedanken und Gefühle aus Ich-Perspektive teilen und Eindrücke sammeln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744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Kleine Bewegungseinheit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Alle stehen im Kreis, Tierschutzlehrer*in macht Übungen vor, Kinder machen nach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Am Ende schütteln alle gemeinsam ihre negativen Gefühle ab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515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6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Brainstorming: Unterschiede zwischen Mensch und Maus (häufigstes Versuchstier) sammeln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80247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Erklären, dass Tiere Gefühle haben wie Menschen, aber unsere Körper ganz verschieden sind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517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Erklären, dass die Verschiedenheit unserer Körper dazu führt, dass Medikamente in Menschen und Tieren oft ganz unterschiedlich wirken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4171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Unterschiedliche Medikamentenwirkung durchsprechen</a:t>
            </a:r>
            <a:br>
              <a:rPr lang="de-DE" dirty="0"/>
            </a:br>
            <a:br>
              <a:rPr lang="de-DE" dirty="0"/>
            </a:br>
            <a:r>
              <a:rPr lang="de-DE" dirty="0"/>
              <a:t>Ggf. erwähnen, dass das nicht nur für Medikamente gilt, sondern auch für andere Dinge, z.B. Lebensmittel: </a:t>
            </a:r>
            <a:br>
              <a:rPr lang="de-DE" dirty="0"/>
            </a:br>
            <a:r>
              <a:rPr lang="de-DE" dirty="0"/>
              <a:t>Beispiele für Lebensmittel, die für den Menschen gut verträglich und für viele Tiere giftig sind: Schokolade, Zwiebeln, Knoblauch, Petersilie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Fazit: Tierversuche geben uns keine Sicherheit, sondern stellen ein Risiko für unsere Gesundheit dar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4947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Brainstorming: „Was sind Tierversuche?“</a:t>
            </a:r>
          </a:p>
          <a:p>
            <a:r>
              <a:rPr lang="de-DE" dirty="0"/>
              <a:t>Ziel: Vorwissen der Kinder abklären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88979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Scheiterrate der Medikamente erklären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775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510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Brainstorming: Warum gibt es noch Tierversuche?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865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Gründe sammeln, besprechen und ggf. korrigieren</a:t>
            </a:r>
            <a:endParaRPr lang="de-DE" b="1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2091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11375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6D933-774E-BEB4-FD3F-9ECDFAD5C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9B9C085-8ECB-AEDA-E022-1A11A353CE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988FDAD-BBDD-6BE4-B6CC-FC5DD78545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Pantomime-Spiel zur Gruppenfindung - hier z.B. 4 Gruppen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Anschließend: Kinder bearbeiten Lernstationen zu tierversuchsfreien Forschungsmethoden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E7CF32-A97F-220C-951D-92DD3AFAA3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93389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Jede Gruppe erklärt den anderen kurz ihre Methode, ggf. ergänzen/korrigieren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706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20222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6DD7E-23B7-182E-9375-A80A8F861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0F6B61-6254-6161-988C-244829ED43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B00FAC2-2A0A-C29E-1165-B19B10BDD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0F51B3-5E2C-C0BF-DB0F-83CF9F9958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1426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F43D3-DE0C-A6D0-F792-7AE2C5F5E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E8F2A7-3AD3-D4FF-1E33-1AEA2C90B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3231B4-5358-ED2C-2F58-7F3B5FEAF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89B329-1F75-FF9F-4049-6974C876AF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574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Disclaimer: Emotional schwierige Inhalte im Video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Wichtig: Den Kindern vorab anbieten die Augen zu schließen/aus dem Raum zu gehen, falls es zu belastend wird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https://www.youtube.com/watch?v=xxFbQfbxXjI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86699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33845-6BC2-6EBC-8336-9EE0C3C44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A8671AA-9C08-95F2-0E05-74310B0F61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8DE3516-BD15-BD69-29CC-0A5AAEAC49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1975EBD-2E5E-DDFA-48A3-B70A8A591C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1893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31D1E-EBDA-D30F-B260-966A29489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3909C84-542F-FA20-5225-00FC5E9454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7E07252-EC6E-5A65-3933-0506B5981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Methoden anschließend nochmal kurz wiederholen und Kinder fragen „Welche Methode findet ihr am spannendsten?“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8A01F04-83FB-8AF5-61C5-190D17191E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59946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0648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Brainstorming: Ideen sammeln, wie man selber gegen Tierversuche aktiv werden kann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3626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05244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Bastelarbeit: Handabdruck für den Tierschutz </a:t>
            </a:r>
          </a:p>
          <a:p>
            <a:r>
              <a:rPr lang="de-DE" dirty="0"/>
              <a:t>Kinder setzen ihren Handabdruck auf ein Blatt Papier und malen/schreiben in den Handabdruck, wen sie schützen möchten (z.B. alle Versuchstiere/Lieblingstier)</a:t>
            </a:r>
          </a:p>
          <a:p>
            <a:r>
              <a:rPr lang="de-DE" dirty="0"/>
              <a:t>Neben den Handabdruck schreibt jeder (mind.) einen Vorsatz wie er/sie aktiv werden möchte</a:t>
            </a:r>
          </a:p>
          <a:p>
            <a:r>
              <a:rPr lang="de-DE" dirty="0"/>
              <a:t>Handabdrücke können als Erinnerung mit nach Hause genommen werden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55364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Kurze Wiederholung der wichtigsten Punkte (v.a. Selbstwirksamkeit)</a:t>
            </a:r>
          </a:p>
          <a:p>
            <a:r>
              <a:rPr lang="de-DE" dirty="0"/>
              <a:t>Kinder ermutigen sich weiter für den Tierschutz stark zu machen</a:t>
            </a:r>
          </a:p>
          <a:p>
            <a:r>
              <a:rPr lang="de-DE" dirty="0"/>
              <a:t>Allen für die Aufmerksamkeit danken und sich verabschieden</a:t>
            </a:r>
          </a:p>
          <a:p>
            <a:endParaRPr lang="de-DE" dirty="0"/>
          </a:p>
          <a:p>
            <a:r>
              <a:rPr lang="de-DE" dirty="0"/>
              <a:t>Ggf. Flyer/Aufkleber verteilen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7156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Kurz fragen, ob es den Kindern gut geht, ggf. negative Emotionen aufnehmen</a:t>
            </a:r>
            <a:br>
              <a:rPr lang="de-DE" dirty="0"/>
            </a:br>
            <a:r>
              <a:rPr lang="de-DE" dirty="0"/>
              <a:t>Brainstorming: Was habt ihr erwartet – Was hat euch überrascht?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518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Im Präsentationsmodus werden die einzelnen Bereiche nach und nach eingeblendet.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Erklären, dass Tierversuche hauptsächlich für die Grundlagenforschung (Begriff erklären!) gemacht werden, aber dass sie auch in vielen alltäglichen Produkten stecken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Kinder benennen die einzelnen Produkte und Kategorien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499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Tierversuchsfreie Labels zeigen und erklären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Wichtig: Verdeutlichen, dass es in der Medizin häufig keine tierversuchsfreien Produkte gibt und man deshalb nicht auf Medikamente verzichten sollte!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5928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Kinder geben Schätzungen ab, wie viele Tierversuchseinrichtungen es in Deutschland gibt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6008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Abgleich der Einschätzungen mit der Realität</a:t>
            </a:r>
          </a:p>
          <a:p>
            <a:r>
              <a:rPr lang="de-DE" dirty="0"/>
              <a:t>Ggf. konkrete Zahl der Tierversuchseinrichtungen für die aktuelle Stadt raussuchen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5635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21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99BB1-A6E0-C8F6-38D4-C6D63DA73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C3E5928-24C6-BA02-FB6B-A0C8CEC8C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0CC785C-D437-BD75-5441-3B4D5B058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5FBFFF-B427-5731-175C-90E1ECAF3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B97034-3B4B-EBEA-2AC6-7DB8A1ED6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369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A14E9-801E-CB41-56AB-E3FD9DF45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9A6E6D-9C75-3B21-C538-F8FC6D703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D448EC-3F66-5048-A40F-9C2C17F83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C396BA-A355-3AEB-D87F-83E4B6ED7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63878C-0296-CC10-5DEB-15442494A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40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FF177CB-92B5-A4F2-B7B3-C84C2359D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27753F5-F511-E4A6-BDB6-173DAFACEE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C2F1D42-1282-ACE7-05DE-D90EB81E2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2F7E92-34CE-E88D-47EF-A99C5B0CA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1EAB74-46EE-DD38-C0D9-7BC451FD9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95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3B0038-A323-9537-CCC4-2E27C9F5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9D8A5FF-C036-A873-5B82-B37C40819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966FC8-FB34-A4E7-EA87-76B56338A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CC0353-1B56-9EAB-5C9A-840AE6EC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A36E2-CCA7-3628-7B26-9F8EA4809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17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369EFF-FF37-C903-7974-FEA2639B2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69DBA2-B008-8619-2A3D-0F9ADFE8D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C924E5-1F7A-9D74-1614-494E17222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765081-A3EF-357C-1510-EDBC56759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4CA0AB-0363-7E5E-F0FB-97EDE7606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03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9B8FEF-AA86-9F90-0E80-80083ECC0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206E78-FEB5-B230-439B-C5229041C7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3A42E7-5199-EADB-367B-83EE0CE83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F69285-5A02-FBB2-94F4-A0138415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5E48B2-EBA5-3C25-2E7A-0313284B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1EC3987-C05B-E3CB-97DC-9A679C681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16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B792E-E6CF-0D5C-10CC-59CF78663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B605A7C-D590-1C29-8724-FC2CD1C6E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79C057-1A88-B3EF-BB70-EDB91C020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817D568-71DB-AC7F-C7E1-0E239861E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E789EA7-11EB-D5C9-2FE9-2E803B7B88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87F77C7-31A4-E125-817F-770F25C9B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83DB039-0747-B7B6-AC09-7C789F9B3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844677-D2F0-6B5F-BF7B-7D862BA21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5367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C3EB3-96A5-1EF5-443B-D70A820FC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1CD257-4ABA-5876-6960-3940FE7A7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065DE4-DA41-FB4F-5440-93813F165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8AE220-0AF5-8B99-F8EF-19524CDF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8611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0F4530-9446-92B0-05D6-78DDBFCD0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C141D56-C568-4697-6B14-BF6CA2AA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55BABF-D34B-AA62-B3CC-8ADDD004D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33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53895-9E54-1F19-91E6-869445C24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A4FE5E-7809-CBA9-89A4-77CDC3F02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C9E433-60B6-A20A-3A76-41DC39A46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FBB835A-021E-D157-3FBF-0E2FA59D5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97EFA99-28B6-25FA-AB14-B6F825EDC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C71555-4444-B4B8-803A-71E9931D8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63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B29CF-2A89-D325-3FB8-731C40C2C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A6E3860-E436-D5A2-7AEC-85415C5874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9042CA-BF02-3747-DCAE-D9FE0A788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F8D96D-3ED4-FFCF-6C9B-F0B162628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76B2BD-635B-BD42-11CC-60E233F2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A2A5ABF-C8C2-9374-0C8B-E5BE6F030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72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7A2EBE3-60F2-D6FF-9514-D6A42C03D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5A6922-7DCB-7B08-842D-3166C2B15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79748C-88CD-4944-6C49-E4B72B82B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521D0B-D8B9-9CFF-8374-DA19FB09D1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93C78F-746B-5209-D1D8-7C2F19EB7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1797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jpg"/><Relationship Id="rId7" Type="http://schemas.openxmlformats.org/officeDocument/2006/relationships/image" Target="../media/image27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1.jp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2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2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4.pn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26.pn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xFbQfbxXjI?feature=oembed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jpg"/><Relationship Id="rId4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9.png"/><Relationship Id="rId4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4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.jp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3.pn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>
            <a:extLst>
              <a:ext uri="{FF2B5EF4-FFF2-40B4-BE49-F238E27FC236}">
                <a16:creationId xmlns:a16="http://schemas.microsoft.com/office/drawing/2014/main" id="{087426BA-2744-41F5-851E-A7B398F971A4}"/>
              </a:ext>
            </a:extLst>
          </p:cNvPr>
          <p:cNvSpPr/>
          <p:nvPr/>
        </p:nvSpPr>
        <p:spPr>
          <a:xfrm>
            <a:off x="869777" y="2423478"/>
            <a:ext cx="5226223" cy="2872408"/>
          </a:xfrm>
          <a:prstGeom prst="rect">
            <a:avLst/>
          </a:prstGeom>
          <a:solidFill>
            <a:srgbClr val="1F598D"/>
          </a:solidFill>
          <a:ln w="127000"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Thema: </a:t>
            </a:r>
            <a:b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Tierversuche und tierversuchsfreie Methoden</a:t>
            </a:r>
          </a:p>
        </p:txBody>
      </p:sp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7B30676A-CBDA-0054-D82D-3D3B93004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8746581E-25B5-B352-69D0-B95D63FAD94A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Ein Bild, das Cartoon, Schneemann, Zeichnung, Mobiliar enthält.&#10;&#10;KI-generierte Inhalte können fehlerhaft sein.">
            <a:extLst>
              <a:ext uri="{FF2B5EF4-FFF2-40B4-BE49-F238E27FC236}">
                <a16:creationId xmlns:a16="http://schemas.microsoft.com/office/drawing/2014/main" id="{C54DBD7C-F81A-E1A3-6E40-D02E5D074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894" y="322078"/>
            <a:ext cx="4490106" cy="5611444"/>
          </a:xfrm>
          <a:prstGeom prst="rect">
            <a:avLst/>
          </a:prstGeom>
        </p:spPr>
      </p:pic>
      <p:pic>
        <p:nvPicPr>
          <p:cNvPr id="7" name="Grafik 6" descr="Ein Bild, das Schrift, Grafiken, Grafikdesign, Text enthält.&#10;&#10;KI-generierte Inhalte können fehlerhaft sein.">
            <a:extLst>
              <a:ext uri="{FF2B5EF4-FFF2-40B4-BE49-F238E27FC236}">
                <a16:creationId xmlns:a16="http://schemas.microsoft.com/office/drawing/2014/main" id="{9AEC5D95-6917-9E55-FF1E-F7093CE7C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34" y="523245"/>
            <a:ext cx="8006491" cy="12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27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90881-854A-EA7C-AF87-046C3EBE2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801BCCAD-6844-80E6-23C5-43E4224A9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DB9585E5-87DE-8015-8F81-E0C225BC6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CD5593CA-DF55-1B04-4DE0-DB64D22B450B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B0B51B4B-28AA-D1F7-8749-C8CB9285C6FA}"/>
              </a:ext>
            </a:extLst>
          </p:cNvPr>
          <p:cNvSpPr txBox="1"/>
          <p:nvPr/>
        </p:nvSpPr>
        <p:spPr>
          <a:xfrm>
            <a:off x="454300" y="4462272"/>
            <a:ext cx="4070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Mit diesem Tier werden Tierversuche gemacht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5DFC990-EC93-5988-8AF2-97BD778D8082}"/>
              </a:ext>
            </a:extLst>
          </p:cNvPr>
          <p:cNvSpPr txBox="1"/>
          <p:nvPr/>
        </p:nvSpPr>
        <p:spPr>
          <a:xfrm>
            <a:off x="0" y="280328"/>
            <a:ext cx="10538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Mit welchen Tieren werden Versuche gemacht?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08801FF-3076-C6AE-345B-2EDF6CE9BF3F}"/>
              </a:ext>
            </a:extLst>
          </p:cNvPr>
          <p:cNvSpPr txBox="1"/>
          <p:nvPr/>
        </p:nvSpPr>
        <p:spPr>
          <a:xfrm>
            <a:off x="4525135" y="1431503"/>
            <a:ext cx="4495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Sortiert die Tierfotos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FD9B014-54F7-D180-1F13-2848A1A4733D}"/>
              </a:ext>
            </a:extLst>
          </p:cNvPr>
          <p:cNvSpPr txBox="1"/>
          <p:nvPr/>
        </p:nvSpPr>
        <p:spPr>
          <a:xfrm>
            <a:off x="6970776" y="4472390"/>
            <a:ext cx="5221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Mit diesem Tier werden </a:t>
            </a:r>
            <a:r>
              <a:rPr lang="de-DE" sz="28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keine</a:t>
            </a: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Tierversuche gemacht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562AD55-4998-321E-057D-D7882E42F127}"/>
              </a:ext>
            </a:extLst>
          </p:cNvPr>
          <p:cNvSpPr/>
          <p:nvPr/>
        </p:nvSpPr>
        <p:spPr>
          <a:xfrm>
            <a:off x="2007856" y="3416296"/>
            <a:ext cx="9637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7200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</a:t>
            </a:r>
            <a:endParaRPr lang="de-DE" sz="7200" dirty="0">
              <a:ln w="22225">
                <a:noFill/>
                <a:prstDash val="solid"/>
              </a:ln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7A1B634-B098-C1DD-6212-EAC7753471BA}"/>
              </a:ext>
            </a:extLst>
          </p:cNvPr>
          <p:cNvSpPr/>
          <p:nvPr/>
        </p:nvSpPr>
        <p:spPr>
          <a:xfrm>
            <a:off x="8754748" y="3416296"/>
            <a:ext cx="9637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7200" dirty="0">
                <a:ln w="22225">
                  <a:noFill/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</a:t>
            </a:r>
            <a:endParaRPr lang="de-DE" sz="7200" dirty="0">
              <a:ln w="22225">
                <a:noFill/>
                <a:prstDash val="solid"/>
              </a:ln>
              <a:solidFill>
                <a:schemeClr val="accent6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04C09F0B-54FD-9113-2755-18A1A5A3CC9C}"/>
              </a:ext>
            </a:extLst>
          </p:cNvPr>
          <p:cNvCxnSpPr/>
          <p:nvPr/>
        </p:nvCxnSpPr>
        <p:spPr>
          <a:xfrm flipH="1">
            <a:off x="2807208" y="2172498"/>
            <a:ext cx="1207008" cy="123821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AD3DB327-D939-5EAA-C906-EA6243FFEB42}"/>
              </a:ext>
            </a:extLst>
          </p:cNvPr>
          <p:cNvCxnSpPr>
            <a:cxnSpLocks/>
          </p:cNvCxnSpPr>
          <p:nvPr/>
        </p:nvCxnSpPr>
        <p:spPr>
          <a:xfrm rot="16200000" flipH="1">
            <a:off x="7681325" y="2217111"/>
            <a:ext cx="1207008" cy="123821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Grafik 8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A2F730A1-A148-5824-08AC-807EA3D891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044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B39A4-272B-66D9-D9DE-98FE212A9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AA5A620D-64AD-44BC-6C20-DF0CCB1A6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38A9939A-5A0D-C438-99CA-0382ADA79D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C2B836A1-D4F9-58C4-8252-0FE3D516DB7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7678F017-A488-DAEB-0558-4C06BED21857}"/>
              </a:ext>
            </a:extLst>
          </p:cNvPr>
          <p:cNvSpPr txBox="1"/>
          <p:nvPr/>
        </p:nvSpPr>
        <p:spPr>
          <a:xfrm>
            <a:off x="367883" y="210906"/>
            <a:ext cx="10538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erlebt ein Versuchstier?</a:t>
            </a:r>
          </a:p>
        </p:txBody>
      </p:sp>
      <p:pic>
        <p:nvPicPr>
          <p:cNvPr id="14" name="Grafik 13" descr="Ein Bild, das Entwurf, Zeichnung, Clipart, Lineart enthält.&#10;&#10;Automatisch generierte Beschreibung">
            <a:extLst>
              <a:ext uri="{FF2B5EF4-FFF2-40B4-BE49-F238E27FC236}">
                <a16:creationId xmlns:a16="http://schemas.microsoft.com/office/drawing/2014/main" id="{7B71DCB0-09A5-D4CD-BCA5-CE6C27DC252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9717" y="3465328"/>
            <a:ext cx="3411971" cy="2411498"/>
          </a:xfrm>
          <a:prstGeom prst="rect">
            <a:avLst/>
          </a:prstGeom>
        </p:spPr>
      </p:pic>
      <p:pic>
        <p:nvPicPr>
          <p:cNvPr id="16" name="Grafik 15" descr="Ein Bild, das Entwurf, Clipart, Zeichnung, Lineart enthält.&#10;&#10;Automatisch generierte Beschreibung">
            <a:extLst>
              <a:ext uri="{FF2B5EF4-FFF2-40B4-BE49-F238E27FC236}">
                <a16:creationId xmlns:a16="http://schemas.microsoft.com/office/drawing/2014/main" id="{9C8FCF2F-50AD-B571-AE6C-6C680C729A2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73" y="3035565"/>
            <a:ext cx="2708977" cy="2840664"/>
          </a:xfrm>
          <a:prstGeom prst="rect">
            <a:avLst/>
          </a:prstGeom>
        </p:spPr>
      </p:pic>
      <p:pic>
        <p:nvPicPr>
          <p:cNvPr id="20" name="Grafik 19" descr="Ein Bild, das Zeichnung, Clipart, Entwurf, Darstellung enthält.&#10;&#10;Automatisch generierte Beschreibung">
            <a:extLst>
              <a:ext uri="{FF2B5EF4-FFF2-40B4-BE49-F238E27FC236}">
                <a16:creationId xmlns:a16="http://schemas.microsoft.com/office/drawing/2014/main" id="{54A44558-A2BA-51A3-90B8-0958F3CAF70A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305" y="2065051"/>
            <a:ext cx="1810281" cy="3199771"/>
          </a:xfrm>
          <a:prstGeom prst="rect">
            <a:avLst/>
          </a:prstGeom>
        </p:spPr>
      </p:pic>
      <p:pic>
        <p:nvPicPr>
          <p:cNvPr id="22" name="Grafik 21" descr="Ein Bild, das Zeichnung, Entwurf, Clipart, Fisch enthält.&#10;&#10;Automatisch generierte Beschreibung">
            <a:extLst>
              <a:ext uri="{FF2B5EF4-FFF2-40B4-BE49-F238E27FC236}">
                <a16:creationId xmlns:a16="http://schemas.microsoft.com/office/drawing/2014/main" id="{0E9E8AB1-A06B-D777-60F9-EAD12BE5107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506" y="1176124"/>
            <a:ext cx="3128942" cy="2114254"/>
          </a:xfrm>
          <a:prstGeom prst="rect">
            <a:avLst/>
          </a:prstGeom>
        </p:spPr>
      </p:pic>
      <p:pic>
        <p:nvPicPr>
          <p:cNvPr id="25" name="Grafik 24" descr="Ein Bild, das Entwurf, Zeichnung, Clipart, Lineart enthält.&#10;&#10;Automatisch generierte Beschreibung">
            <a:extLst>
              <a:ext uri="{FF2B5EF4-FFF2-40B4-BE49-F238E27FC236}">
                <a16:creationId xmlns:a16="http://schemas.microsoft.com/office/drawing/2014/main" id="{9D7BDA72-B3E9-569B-BC3B-98F71090C32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121" y="1403149"/>
            <a:ext cx="2803064" cy="1472386"/>
          </a:xfrm>
          <a:prstGeom prst="rect">
            <a:avLst/>
          </a:prstGeom>
        </p:spPr>
      </p:pic>
      <p:pic>
        <p:nvPicPr>
          <p:cNvPr id="46" name="Grafik 45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5116B2A9-443E-469A-883E-6B88F955DC4F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03" y="1615359"/>
            <a:ext cx="1831800" cy="1868013"/>
          </a:xfrm>
          <a:prstGeom prst="rect">
            <a:avLst/>
          </a:prstGeom>
        </p:spPr>
      </p:pic>
      <p:pic>
        <p:nvPicPr>
          <p:cNvPr id="47" name="Grafik 46" descr="Ein Bild, das Entwurf, Clipart, Zeichnung, Lineart enthält.">
            <a:extLst>
              <a:ext uri="{FF2B5EF4-FFF2-40B4-BE49-F238E27FC236}">
                <a16:creationId xmlns:a16="http://schemas.microsoft.com/office/drawing/2014/main" id="{B0237233-B3CB-8977-8CEE-FB3F1A2053C2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172" y="3491467"/>
            <a:ext cx="2693030" cy="2553442"/>
          </a:xfrm>
          <a:prstGeom prst="rect">
            <a:avLst/>
          </a:prstGeom>
        </p:spPr>
      </p:pic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E1AD5E89-C115-E1F1-E231-FCC6C5D4A7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99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1ADF8-F209-AF3B-BAD2-BFF697D6E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B61FB699-8C3E-DC3D-DD39-6E51D97B9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EEA078F-4199-3E9D-D0A7-7082FFA5E573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erlebt ein Versuchstier?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87BC0B12-2BFE-EA64-130D-F7789D7825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472CA01-35FF-C2A7-31D3-142F1F5901C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56CA8FAE-A97F-E100-063F-85B163FE8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63480" y="1723422"/>
            <a:ext cx="6955155" cy="4137459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539E1D6-E599-3840-6BDA-2F3CE88A6EF2}"/>
              </a:ext>
            </a:extLst>
          </p:cNvPr>
          <p:cNvSpPr txBox="1"/>
          <p:nvPr/>
        </p:nvSpPr>
        <p:spPr>
          <a:xfrm>
            <a:off x="8184493" y="2417922"/>
            <a:ext cx="3895997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de-DE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Werdet kreativ: </a:t>
            </a:r>
          </a:p>
          <a:p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Versetzt euch in die Lage von Martha, der Maus im Labor!</a:t>
            </a:r>
          </a:p>
        </p:txBody>
      </p:sp>
      <p:pic>
        <p:nvPicPr>
          <p:cNvPr id="5" name="Grafik 4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2E78AB87-D0A6-87FA-C5AE-55AC4AC99A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621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F863C-89BF-9215-8C85-D3BE615EF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8B59BDDE-5790-892A-6F9E-D983F28B23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1799975-A054-938E-299A-9CBA4EB19FDC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erlebt ein Versuchstier?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F9131B4C-A075-1223-2F05-C14756A70A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A4CE78D-37FD-0676-DDB3-4AC4F41CABFD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20F554D5-CA3F-4101-C7C5-9EFB4D4B4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63480" y="1723422"/>
            <a:ext cx="6955155" cy="4137459"/>
          </a:xfrm>
          <a:prstGeom prst="rect">
            <a:avLst/>
          </a:prstGeom>
        </p:spPr>
      </p:pic>
      <p:sp>
        <p:nvSpPr>
          <p:cNvPr id="5" name="Wolke 4">
            <a:extLst>
              <a:ext uri="{FF2B5EF4-FFF2-40B4-BE49-F238E27FC236}">
                <a16:creationId xmlns:a16="http://schemas.microsoft.com/office/drawing/2014/main" id="{E48C6521-D62B-EA34-2B77-BF27A0F93159}"/>
              </a:ext>
            </a:extLst>
          </p:cNvPr>
          <p:cNvSpPr/>
          <p:nvPr/>
        </p:nvSpPr>
        <p:spPr>
          <a:xfrm>
            <a:off x="7526988" y="1249076"/>
            <a:ext cx="3467327" cy="2123319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82127855-C915-FCA2-E310-92EFB7188738}"/>
              </a:ext>
            </a:extLst>
          </p:cNvPr>
          <p:cNvSpPr/>
          <p:nvPr/>
        </p:nvSpPr>
        <p:spPr>
          <a:xfrm>
            <a:off x="7730342" y="4110793"/>
            <a:ext cx="433006" cy="35172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Wolke 8">
            <a:extLst>
              <a:ext uri="{FF2B5EF4-FFF2-40B4-BE49-F238E27FC236}">
                <a16:creationId xmlns:a16="http://schemas.microsoft.com/office/drawing/2014/main" id="{10ECEBBB-2C55-38C5-BE30-EB1DD771970A}"/>
              </a:ext>
            </a:extLst>
          </p:cNvPr>
          <p:cNvSpPr/>
          <p:nvPr/>
        </p:nvSpPr>
        <p:spPr>
          <a:xfrm>
            <a:off x="8192557" y="3485591"/>
            <a:ext cx="580691" cy="461357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764ED5D-BFB2-80E2-F23F-A74C8A571928}"/>
              </a:ext>
            </a:extLst>
          </p:cNvPr>
          <p:cNvSpPr txBox="1"/>
          <p:nvPr/>
        </p:nvSpPr>
        <p:spPr>
          <a:xfrm>
            <a:off x="7839501" y="1723422"/>
            <a:ext cx="2645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fühle ich?</a:t>
            </a:r>
          </a:p>
          <a:p>
            <a:pPr algn="ctr"/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Woran denke </a:t>
            </a:r>
            <a:b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ich?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E16A26D2-D6AE-C04D-0F99-FA6D036BC3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64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56B4B-2049-F328-5FD3-157CC82B3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D0906EED-3183-D1AC-1DD4-029CB74A6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B42F958E-2E73-6633-978C-75A702DD5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29CD1674-7425-6C1A-2327-C64758E572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89F8BC06-EBDA-3141-0A65-AE55D53232F5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3504E44A-6B9A-F315-B3E2-57E90EA980CB}"/>
              </a:ext>
            </a:extLst>
          </p:cNvPr>
          <p:cNvSpPr txBox="1"/>
          <p:nvPr/>
        </p:nvSpPr>
        <p:spPr>
          <a:xfrm>
            <a:off x="-1209114" y="1507998"/>
            <a:ext cx="11684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Alle aufstehen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Grafik 3" descr="Ein Bild, das Cartoon, Entwurf, Zeichnung, Darstellung enthält.&#10;&#10;KI-generierte Inhalte können fehlerhaft sein.">
            <a:extLst>
              <a:ext uri="{FF2B5EF4-FFF2-40B4-BE49-F238E27FC236}">
                <a16:creationId xmlns:a16="http://schemas.microsoft.com/office/drawing/2014/main" id="{05AFD929-9AFE-456C-FA55-1285461573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429" y="-92035"/>
            <a:ext cx="5487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35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94A7-D2AF-8E2B-547A-1C049418B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51C1C557-348F-E1EF-6386-76E26C5FC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EE78A843-A42B-5F9D-1CA4-C2C2A1DEB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96930482-8616-DED8-A177-15A0B52FEC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2D52AE6A-F1EE-AC25-AFF5-5F219F6A73AC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617A7AE3-86EA-D149-187A-01D3344FED15}"/>
              </a:ext>
            </a:extLst>
          </p:cNvPr>
          <p:cNvSpPr txBox="1"/>
          <p:nvPr/>
        </p:nvSpPr>
        <p:spPr>
          <a:xfrm>
            <a:off x="253926" y="976697"/>
            <a:ext cx="116841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Tierversuche – funktionieren (nicht)?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06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483E5-866A-8389-F301-FB0802478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3CAC768F-0380-46E7-6CD1-494611F0D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AB9C862-4EC1-47D1-A77C-0618449C7D50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 Mensch ist keine Maus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09E8D110-036A-9283-B9CE-071FE54346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0B820D76-0B59-FBC4-5137-0DD28668C8D6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D3291806-DBC4-28ED-9053-992FEBE31217}"/>
              </a:ext>
            </a:extLst>
          </p:cNvPr>
          <p:cNvSpPr/>
          <p:nvPr/>
        </p:nvSpPr>
        <p:spPr>
          <a:xfrm>
            <a:off x="3913094" y="2036008"/>
            <a:ext cx="6016214" cy="2670197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67DF5411-4DEE-6444-6DDF-2516778B7F01}"/>
              </a:ext>
            </a:extLst>
          </p:cNvPr>
          <p:cNvSpPr/>
          <p:nvPr/>
        </p:nvSpPr>
        <p:spPr>
          <a:xfrm>
            <a:off x="4576073" y="4706227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Wolke 7">
            <a:extLst>
              <a:ext uri="{FF2B5EF4-FFF2-40B4-BE49-F238E27FC236}">
                <a16:creationId xmlns:a16="http://schemas.microsoft.com/office/drawing/2014/main" id="{650A9FB9-0841-1464-2156-C2CFFB2472C9}"/>
              </a:ext>
            </a:extLst>
          </p:cNvPr>
          <p:cNvSpPr/>
          <p:nvPr/>
        </p:nvSpPr>
        <p:spPr>
          <a:xfrm>
            <a:off x="4140675" y="5379654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35432D8C-CB50-CFB9-C5E9-581C5A44C4BB}"/>
              </a:ext>
            </a:extLst>
          </p:cNvPr>
          <p:cNvSpPr/>
          <p:nvPr/>
        </p:nvSpPr>
        <p:spPr>
          <a:xfrm rot="1767182">
            <a:off x="7768805" y="3363475"/>
            <a:ext cx="580085" cy="372482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495C9E4-EB17-689E-3EF3-2BE8BA564353}"/>
              </a:ext>
            </a:extLst>
          </p:cNvPr>
          <p:cNvSpPr txBox="1"/>
          <p:nvPr/>
        </p:nvSpPr>
        <p:spPr>
          <a:xfrm>
            <a:off x="4113779" y="2617869"/>
            <a:ext cx="4843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Fallen euch Unterschiede ein?</a:t>
            </a:r>
          </a:p>
        </p:txBody>
      </p: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267F6C26-DCB5-849E-5C06-9BCBEE34D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41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EAB18-E2E8-41B3-CEA1-165DA2D9D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9392587F-C916-CC59-0B99-8E4C688E5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27A0D63-292E-A869-090E-30CDADE03425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 Mensch ist keine Maus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F8DE7472-C46A-B227-5B1E-DDE4304BE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F138721C-30A9-BB08-040E-7DC827DEC34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D61E0562-9EA0-CCE7-0CC5-8A4F90FAF3E5}"/>
              </a:ext>
            </a:extLst>
          </p:cNvPr>
          <p:cNvSpPr/>
          <p:nvPr/>
        </p:nvSpPr>
        <p:spPr>
          <a:xfrm>
            <a:off x="3913094" y="2036009"/>
            <a:ext cx="5071129" cy="254370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225C7667-E6EC-29D4-1566-C7E0D0BF34E6}"/>
              </a:ext>
            </a:extLst>
          </p:cNvPr>
          <p:cNvSpPr/>
          <p:nvPr/>
        </p:nvSpPr>
        <p:spPr>
          <a:xfrm>
            <a:off x="4576073" y="4706227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Wolke 7">
            <a:extLst>
              <a:ext uri="{FF2B5EF4-FFF2-40B4-BE49-F238E27FC236}">
                <a16:creationId xmlns:a16="http://schemas.microsoft.com/office/drawing/2014/main" id="{C9548A0E-3E86-DFB2-17A4-592EAF029577}"/>
              </a:ext>
            </a:extLst>
          </p:cNvPr>
          <p:cNvSpPr/>
          <p:nvPr/>
        </p:nvSpPr>
        <p:spPr>
          <a:xfrm>
            <a:off x="4140675" y="5379654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6C70AAC-173F-2A63-79D6-320A17D75722}"/>
              </a:ext>
            </a:extLst>
          </p:cNvPr>
          <p:cNvSpPr/>
          <p:nvPr/>
        </p:nvSpPr>
        <p:spPr>
          <a:xfrm rot="1767182">
            <a:off x="7768805" y="3363475"/>
            <a:ext cx="580085" cy="372482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437BFDE-6643-4B60-FB29-0E67F973C4F9}"/>
              </a:ext>
            </a:extLst>
          </p:cNvPr>
          <p:cNvSpPr txBox="1"/>
          <p:nvPr/>
        </p:nvSpPr>
        <p:spPr>
          <a:xfrm>
            <a:off x="4113779" y="2617869"/>
            <a:ext cx="4843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Fallen euch Unterschiede ein?</a:t>
            </a:r>
          </a:p>
        </p:txBody>
      </p:sp>
      <p:sp>
        <p:nvSpPr>
          <p:cNvPr id="11" name="Wolke 10">
            <a:extLst>
              <a:ext uri="{FF2B5EF4-FFF2-40B4-BE49-F238E27FC236}">
                <a16:creationId xmlns:a16="http://schemas.microsoft.com/office/drawing/2014/main" id="{F3ED99FB-73E7-7FBB-AF1F-0A82D30E1379}"/>
              </a:ext>
            </a:extLst>
          </p:cNvPr>
          <p:cNvSpPr/>
          <p:nvPr/>
        </p:nvSpPr>
        <p:spPr>
          <a:xfrm>
            <a:off x="462013" y="1497181"/>
            <a:ext cx="3456541" cy="1747746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Wolke 15">
            <a:extLst>
              <a:ext uri="{FF2B5EF4-FFF2-40B4-BE49-F238E27FC236}">
                <a16:creationId xmlns:a16="http://schemas.microsoft.com/office/drawing/2014/main" id="{79E3EACA-D3C4-39E6-5134-13A5485C1017}"/>
              </a:ext>
            </a:extLst>
          </p:cNvPr>
          <p:cNvSpPr/>
          <p:nvPr/>
        </p:nvSpPr>
        <p:spPr>
          <a:xfrm>
            <a:off x="8440085" y="4082608"/>
            <a:ext cx="3563948" cy="1809869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ECDC412-B82E-B109-F265-CABAFF3AD3CD}"/>
              </a:ext>
            </a:extLst>
          </p:cNvPr>
          <p:cNvSpPr/>
          <p:nvPr/>
        </p:nvSpPr>
        <p:spPr>
          <a:xfrm rot="1680838">
            <a:off x="3045187" y="2155623"/>
            <a:ext cx="493506" cy="609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EF5E9A0-56BF-823F-EA83-A1BED5B8A93A}"/>
              </a:ext>
            </a:extLst>
          </p:cNvPr>
          <p:cNvSpPr txBox="1"/>
          <p:nvPr/>
        </p:nvSpPr>
        <p:spPr>
          <a:xfrm>
            <a:off x="672468" y="1947922"/>
            <a:ext cx="3074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Tiere haben Gefühle, genauso wie Menschen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E8CDCF8-30A5-4B68-6B62-94D57C234F78}"/>
              </a:ext>
            </a:extLst>
          </p:cNvPr>
          <p:cNvSpPr/>
          <p:nvPr/>
        </p:nvSpPr>
        <p:spPr>
          <a:xfrm rot="1680838">
            <a:off x="11012798" y="4613634"/>
            <a:ext cx="493506" cy="609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7621E6B-F83D-EF7B-B406-A0425549A2B7}"/>
              </a:ext>
            </a:extLst>
          </p:cNvPr>
          <p:cNvSpPr txBox="1"/>
          <p:nvPr/>
        </p:nvSpPr>
        <p:spPr>
          <a:xfrm>
            <a:off x="8624846" y="4503402"/>
            <a:ext cx="3074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…aber unsere Körper sind ganz verschieden!</a:t>
            </a:r>
          </a:p>
        </p:txBody>
      </p:sp>
      <p:pic>
        <p:nvPicPr>
          <p:cNvPr id="10" name="Grafik 9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F5EC700C-1C4B-A650-D4CC-795C8378AC7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94" y="3777890"/>
            <a:ext cx="1625368" cy="1657501"/>
          </a:xfrm>
          <a:prstGeom prst="rect">
            <a:avLst/>
          </a:prstGeom>
        </p:spPr>
      </p:pic>
      <p:sp>
        <p:nvSpPr>
          <p:cNvPr id="15" name="Herz 14">
            <a:extLst>
              <a:ext uri="{FF2B5EF4-FFF2-40B4-BE49-F238E27FC236}">
                <a16:creationId xmlns:a16="http://schemas.microsoft.com/office/drawing/2014/main" id="{ABAF8AC4-E1D2-BA9E-E95B-A3E96857EFFB}"/>
              </a:ext>
            </a:extLst>
          </p:cNvPr>
          <p:cNvSpPr/>
          <p:nvPr/>
        </p:nvSpPr>
        <p:spPr>
          <a:xfrm rot="568292">
            <a:off x="2373178" y="3887246"/>
            <a:ext cx="430306" cy="390725"/>
          </a:xfrm>
          <a:prstGeom prst="heart">
            <a:avLst/>
          </a:prstGeom>
          <a:solidFill>
            <a:srgbClr val="1F59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78C8293-B77D-C445-A1F5-4926F1F6615B}"/>
              </a:ext>
            </a:extLst>
          </p:cNvPr>
          <p:cNvSpPr/>
          <p:nvPr/>
        </p:nvSpPr>
        <p:spPr>
          <a:xfrm>
            <a:off x="10175543" y="1628013"/>
            <a:ext cx="568463" cy="5684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D8E75285-C6A9-E343-0B1F-3955939BE731}"/>
              </a:ext>
            </a:extLst>
          </p:cNvPr>
          <p:cNvCxnSpPr>
            <a:stCxn id="29" idx="4"/>
          </p:cNvCxnSpPr>
          <p:nvPr/>
        </p:nvCxnSpPr>
        <p:spPr>
          <a:xfrm flipH="1">
            <a:off x="10459774" y="2196476"/>
            <a:ext cx="1" cy="896347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E2FEB40-0FA3-4209-377A-48738EF8E309}"/>
              </a:ext>
            </a:extLst>
          </p:cNvPr>
          <p:cNvCxnSpPr>
            <a:cxnSpLocks/>
          </p:cNvCxnSpPr>
          <p:nvPr/>
        </p:nvCxnSpPr>
        <p:spPr>
          <a:xfrm>
            <a:off x="10473027" y="3094077"/>
            <a:ext cx="284232" cy="51116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6B27683F-C6F8-4E9F-4FEB-01C8365EE4E3}"/>
              </a:ext>
            </a:extLst>
          </p:cNvPr>
          <p:cNvCxnSpPr>
            <a:cxnSpLocks/>
          </p:cNvCxnSpPr>
          <p:nvPr/>
        </p:nvCxnSpPr>
        <p:spPr>
          <a:xfrm flipH="1">
            <a:off x="10182169" y="3086072"/>
            <a:ext cx="284232" cy="51116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DA972DA7-0475-0B75-1632-95BE8BC8D0FD}"/>
              </a:ext>
            </a:extLst>
          </p:cNvPr>
          <p:cNvCxnSpPr>
            <a:cxnSpLocks/>
          </p:cNvCxnSpPr>
          <p:nvPr/>
        </p:nvCxnSpPr>
        <p:spPr>
          <a:xfrm flipV="1">
            <a:off x="10459580" y="2142688"/>
            <a:ext cx="446909" cy="33713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8F7848AD-E2C1-62EE-C269-A6E5E320E21F}"/>
              </a:ext>
            </a:extLst>
          </p:cNvPr>
          <p:cNvCxnSpPr>
            <a:cxnSpLocks/>
          </p:cNvCxnSpPr>
          <p:nvPr/>
        </p:nvCxnSpPr>
        <p:spPr>
          <a:xfrm flipH="1" flipV="1">
            <a:off x="9991165" y="2142688"/>
            <a:ext cx="461789" cy="329129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08F5F125-54F6-4DC7-7234-D6148D0948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88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BA2C6-4F30-6733-BF54-3A4F4E389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F77323F2-1F86-0AA2-336D-8ECEDBDE1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152503E1-8CF8-9C05-54CE-C6FD5BF10D29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Der Mensch ist keine Maus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1DD55A18-C264-42CF-2D6E-9B6786A424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8D81ED51-456E-EEC8-E02D-2D347C800837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1E01F15F-59C1-AF5C-6B68-AAC969663982}"/>
              </a:ext>
            </a:extLst>
          </p:cNvPr>
          <p:cNvSpPr/>
          <p:nvPr/>
        </p:nvSpPr>
        <p:spPr>
          <a:xfrm>
            <a:off x="4253550" y="3947069"/>
            <a:ext cx="3758750" cy="1472096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296C0584-D24C-DC65-9C84-1C6AF084893A}"/>
              </a:ext>
            </a:extLst>
          </p:cNvPr>
          <p:cNvSpPr/>
          <p:nvPr/>
        </p:nvSpPr>
        <p:spPr>
          <a:xfrm>
            <a:off x="4253550" y="5394735"/>
            <a:ext cx="564369" cy="43248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Wolke 7">
            <a:extLst>
              <a:ext uri="{FF2B5EF4-FFF2-40B4-BE49-F238E27FC236}">
                <a16:creationId xmlns:a16="http://schemas.microsoft.com/office/drawing/2014/main" id="{B8DF1675-B420-95D0-20AC-BF87A3114E87}"/>
              </a:ext>
            </a:extLst>
          </p:cNvPr>
          <p:cNvSpPr/>
          <p:nvPr/>
        </p:nvSpPr>
        <p:spPr>
          <a:xfrm>
            <a:off x="3807641" y="5827219"/>
            <a:ext cx="304412" cy="233277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E31460E-368B-CA2F-B849-5E273CAC6290}"/>
              </a:ext>
            </a:extLst>
          </p:cNvPr>
          <p:cNvSpPr/>
          <p:nvPr/>
        </p:nvSpPr>
        <p:spPr>
          <a:xfrm rot="1767182">
            <a:off x="6683607" y="4391358"/>
            <a:ext cx="869903" cy="558578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8105C85-BBD1-3882-0D90-4539D2332737}"/>
              </a:ext>
            </a:extLst>
          </p:cNvPr>
          <p:cNvSpPr txBox="1"/>
          <p:nvPr/>
        </p:nvSpPr>
        <p:spPr>
          <a:xfrm>
            <a:off x="4320380" y="4391951"/>
            <a:ext cx="37587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Wie verschieden?</a:t>
            </a:r>
          </a:p>
        </p:txBody>
      </p:sp>
      <p:pic>
        <p:nvPicPr>
          <p:cNvPr id="18" name="Grafik 17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5A3FA5C9-BD2E-5986-5F7F-248EC66298B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145" flipH="1">
            <a:off x="10067340" y="1425388"/>
            <a:ext cx="1355570" cy="1382370"/>
          </a:xfrm>
          <a:prstGeom prst="rect">
            <a:avLst/>
          </a:prstGeom>
        </p:spPr>
      </p:pic>
      <p:sp>
        <p:nvSpPr>
          <p:cNvPr id="22" name="Ellipse 21">
            <a:extLst>
              <a:ext uri="{FF2B5EF4-FFF2-40B4-BE49-F238E27FC236}">
                <a16:creationId xmlns:a16="http://schemas.microsoft.com/office/drawing/2014/main" id="{DA1E946E-5900-4F8C-367D-768061215CF4}"/>
              </a:ext>
            </a:extLst>
          </p:cNvPr>
          <p:cNvSpPr/>
          <p:nvPr/>
        </p:nvSpPr>
        <p:spPr>
          <a:xfrm>
            <a:off x="10288077" y="2316042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60E86810-5A1A-59DF-19E0-238D19F65384}"/>
              </a:ext>
            </a:extLst>
          </p:cNvPr>
          <p:cNvSpPr/>
          <p:nvPr/>
        </p:nvSpPr>
        <p:spPr>
          <a:xfrm>
            <a:off x="10467371" y="2428101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055552E1-42A7-C295-0D8C-57DD136598F0}"/>
              </a:ext>
            </a:extLst>
          </p:cNvPr>
          <p:cNvSpPr/>
          <p:nvPr/>
        </p:nvSpPr>
        <p:spPr>
          <a:xfrm>
            <a:off x="10619771" y="2567054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FACE720-4122-9C5C-00B2-E52D0A4A54BC}"/>
              </a:ext>
            </a:extLst>
          </p:cNvPr>
          <p:cNvSpPr/>
          <p:nvPr/>
        </p:nvSpPr>
        <p:spPr>
          <a:xfrm>
            <a:off x="10569299" y="2264931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A2EC1989-0A17-AE4F-FB10-77B0054819A5}"/>
              </a:ext>
            </a:extLst>
          </p:cNvPr>
          <p:cNvSpPr/>
          <p:nvPr/>
        </p:nvSpPr>
        <p:spPr>
          <a:xfrm>
            <a:off x="10704784" y="2392750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2421CE9-B0BB-F760-24E0-D41F6E9EFC01}"/>
              </a:ext>
            </a:extLst>
          </p:cNvPr>
          <p:cNvSpPr/>
          <p:nvPr/>
        </p:nvSpPr>
        <p:spPr>
          <a:xfrm>
            <a:off x="10820143" y="2162766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AD8003A-4AE9-5F9A-0926-DFAF8CE1CEBD}"/>
              </a:ext>
            </a:extLst>
          </p:cNvPr>
          <p:cNvSpPr/>
          <p:nvPr/>
        </p:nvSpPr>
        <p:spPr>
          <a:xfrm>
            <a:off x="10332557" y="2509023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8333BAF0-BBBE-1290-3D36-AA97529C8AB0}"/>
              </a:ext>
            </a:extLst>
          </p:cNvPr>
          <p:cNvSpPr/>
          <p:nvPr/>
        </p:nvSpPr>
        <p:spPr>
          <a:xfrm>
            <a:off x="10879490" y="2381703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1565015E-E57A-0B3C-B0AA-A09BBCA0A3BF}"/>
              </a:ext>
            </a:extLst>
          </p:cNvPr>
          <p:cNvSpPr/>
          <p:nvPr/>
        </p:nvSpPr>
        <p:spPr>
          <a:xfrm>
            <a:off x="10373406" y="2172382"/>
            <a:ext cx="104428" cy="1044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C17EAA8B-7F4E-318D-D7AD-96A2B9ACB70D}"/>
              </a:ext>
            </a:extLst>
          </p:cNvPr>
          <p:cNvSpPr txBox="1"/>
          <p:nvPr/>
        </p:nvSpPr>
        <p:spPr>
          <a:xfrm>
            <a:off x="367883" y="1411941"/>
            <a:ext cx="10556687" cy="224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Menschen und Tiere sind ganz verschieden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Viele menschliche Krankheiten gibt es nicht in Tieren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Krankheiten werden in Tieren versucht nachzubilden</a:t>
            </a:r>
          </a:p>
          <a:p>
            <a:pPr>
              <a:lnSpc>
                <a:spcPct val="150000"/>
              </a:lnSpc>
            </a:pPr>
            <a:r>
              <a:rPr lang="de-DE" sz="24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</a:t>
            </a:r>
            <a:r>
              <a:rPr lang="de-DE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 Medikamente wirken oft ganz unterschiedlich in Menschen und Tieren</a:t>
            </a:r>
          </a:p>
        </p:txBody>
      </p: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566E3F6F-4045-A7EB-9DD6-CBA6E39090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46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2BB7D-69F7-CC34-99B3-6EB57520C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DA2673E4-624E-553A-CA71-F9E5887AC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F73A477-4C40-0269-A013-EFF64D09DFD7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Unterschiedliche Wirkung von Medikamenten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5D0334D9-F3A8-707E-3040-C4FAC81E60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FD5E4BC-B9AB-0A36-1A6D-EC5BF577E4F5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A1233E1-4133-F708-74C0-AB04E40C87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641183"/>
              </p:ext>
            </p:extLst>
          </p:nvPr>
        </p:nvGraphicFramePr>
        <p:xfrm>
          <a:off x="774513" y="1666975"/>
          <a:ext cx="10642974" cy="3255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0986">
                  <a:extLst>
                    <a:ext uri="{9D8B030D-6E8A-4147-A177-3AD203B41FA5}">
                      <a16:colId xmlns:a16="http://schemas.microsoft.com/office/drawing/2014/main" val="3894107344"/>
                    </a:ext>
                  </a:extLst>
                </a:gridCol>
                <a:gridCol w="3562536">
                  <a:extLst>
                    <a:ext uri="{9D8B030D-6E8A-4147-A177-3AD203B41FA5}">
                      <a16:colId xmlns:a16="http://schemas.microsoft.com/office/drawing/2014/main" val="2387443832"/>
                    </a:ext>
                  </a:extLst>
                </a:gridCol>
                <a:gridCol w="4949452">
                  <a:extLst>
                    <a:ext uri="{9D8B030D-6E8A-4147-A177-3AD203B41FA5}">
                      <a16:colId xmlns:a16="http://schemas.microsoft.com/office/drawing/2014/main" val="327446788"/>
                    </a:ext>
                  </a:extLst>
                </a:gridCol>
              </a:tblGrid>
              <a:tr h="621762">
                <a:tc>
                  <a:txBody>
                    <a:bodyPr/>
                    <a:lstStyle/>
                    <a:p>
                      <a:r>
                        <a:rPr lang="de-DE" sz="2800" b="1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Medikament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b="1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Wirkung Mensch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b="1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Wirkung Tier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947829"/>
                  </a:ext>
                </a:extLst>
              </a:tr>
              <a:tr h="987505"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Paracetamol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Schmerzmittel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Giftig (Katzen)</a:t>
                      </a:r>
                    </a:p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Krebserregend (Nagetiere)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10888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Penicillin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Antibiotikum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Tödlich (Kaninchen, Hamster)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240842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Insulin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Hilft bei Diabetes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Missbildungen (Mäuse, Hühner)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132330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Contergan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Schwerste Missbildungen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>
                          <a:latin typeface="Wandohope" panose="02030603000000000000" pitchFamily="18" charset="-128"/>
                          <a:ea typeface="Wandohope" panose="02030603000000000000" pitchFamily="18" charset="-128"/>
                        </a:rPr>
                        <a:t>Keine Missbildungen (Ratte, Mäuse)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29700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id="{A1DA7348-2C38-B424-2ABA-FF2FC29EB73B}"/>
              </a:ext>
            </a:extLst>
          </p:cNvPr>
          <p:cNvSpPr txBox="1"/>
          <p:nvPr/>
        </p:nvSpPr>
        <p:spPr>
          <a:xfrm>
            <a:off x="2012577" y="5188387"/>
            <a:ext cx="10179423" cy="66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</a:t>
            </a:r>
            <a:r>
              <a:rPr kumimoji="0" lang="de-D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 </a:t>
            </a:r>
            <a:r>
              <a:rPr kumimoji="0" lang="de-DE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Tierversuche </a:t>
            </a:r>
            <a:r>
              <a:rPr lang="de-DE" sz="28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können</a:t>
            </a:r>
            <a:r>
              <a:rPr kumimoji="0" lang="de-DE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 gefährlich</a:t>
            </a:r>
            <a:r>
              <a:rPr lang="de-DE" sz="28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 sein</a:t>
            </a:r>
            <a:r>
              <a:rPr kumimoji="0" lang="de-DE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!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DC4DFCD5-0821-0779-36F2-39FB693C9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4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33AD8-37BC-03F8-5AEB-A7737ECEF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D45146F3-8EEC-CF04-7CCA-3D9FF9C45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CD168A8-88CB-B814-AED0-2B0F813C8730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Brainstorming: Tierversuche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88AD0D11-A378-E0E6-85C6-F870C680A5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91D27B44-0629-722C-D413-A724162C444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374EA566-FEB5-B664-5927-7FCCB4B58FBF}"/>
              </a:ext>
            </a:extLst>
          </p:cNvPr>
          <p:cNvSpPr/>
          <p:nvPr/>
        </p:nvSpPr>
        <p:spPr>
          <a:xfrm>
            <a:off x="3651503" y="1963098"/>
            <a:ext cx="4888993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wisst ihr über Tierversuche?</a:t>
            </a: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3FEC61B0-650A-2249-5FD1-BC37E44A1298}"/>
              </a:ext>
            </a:extLst>
          </p:cNvPr>
          <p:cNvSpPr/>
          <p:nvPr/>
        </p:nvSpPr>
        <p:spPr>
          <a:xfrm>
            <a:off x="3779519" y="4792258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Wolke 8">
            <a:extLst>
              <a:ext uri="{FF2B5EF4-FFF2-40B4-BE49-F238E27FC236}">
                <a16:creationId xmlns:a16="http://schemas.microsoft.com/office/drawing/2014/main" id="{E0D5C52D-1CEA-CFB6-3AFB-DFC588699331}"/>
              </a:ext>
            </a:extLst>
          </p:cNvPr>
          <p:cNvSpPr/>
          <p:nvPr/>
        </p:nvSpPr>
        <p:spPr>
          <a:xfrm>
            <a:off x="3357568" y="5438791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09E6DAFC-B82E-DA2B-7E47-F60934CDBD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69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B5A9D-7AAD-508E-5B92-8D86CD98D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2DC2FBA5-ED7B-2413-47BF-A38D8D33D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AC8B6B5-9A4C-7C09-82BA-F355A9A55703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Medikamente aus Tierforschung scheitern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4B9B8CEC-C7DF-0BB6-6309-FE4BF37191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36FE96C-5484-FD17-225B-48C2047C16E9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7573A019-3FAB-8D23-F75F-F2F59C284ABB}"/>
              </a:ext>
            </a:extLst>
          </p:cNvPr>
          <p:cNvGrpSpPr/>
          <p:nvPr/>
        </p:nvGrpSpPr>
        <p:grpSpPr>
          <a:xfrm>
            <a:off x="1393572" y="2344689"/>
            <a:ext cx="2223685" cy="2222410"/>
            <a:chOff x="1236160" y="1619247"/>
            <a:chExt cx="1687229" cy="1686262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25C5A1B5-09F5-3B0C-7129-31C529310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2683" t="66877" r="65216"/>
            <a:stretch/>
          </p:blipFill>
          <p:spPr>
            <a:xfrm>
              <a:off x="1237128" y="1642845"/>
              <a:ext cx="1686261" cy="1662664"/>
            </a:xfrm>
            <a:prstGeom prst="rect">
              <a:avLst/>
            </a:prstGeom>
          </p:spPr>
        </p:pic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B381187-D23C-18F2-78E6-99F8E0805205}"/>
                </a:ext>
              </a:extLst>
            </p:cNvPr>
            <p:cNvSpPr/>
            <p:nvPr/>
          </p:nvSpPr>
          <p:spPr>
            <a:xfrm>
              <a:off x="1236160" y="1619247"/>
              <a:ext cx="1686262" cy="1686262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9AF56356-4383-9ACA-2CCA-4A553EAFEB2F}"/>
              </a:ext>
            </a:extLst>
          </p:cNvPr>
          <p:cNvSpPr txBox="1"/>
          <p:nvPr/>
        </p:nvSpPr>
        <p:spPr>
          <a:xfrm>
            <a:off x="3956798" y="2032072"/>
            <a:ext cx="7155919" cy="3149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90 %</a:t>
            </a:r>
            <a:r>
              <a:rPr lang="de-DE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aller tierversuchsgeprüfter Medikamente scheitern im Menschen!</a:t>
            </a:r>
          </a:p>
          <a:p>
            <a:pPr>
              <a:spcAft>
                <a:spcPts val="400"/>
              </a:spcAft>
            </a:pPr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Aft>
                <a:spcPts val="400"/>
              </a:spcAft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Das heißt: Nur 1 Medikament von 10 funktioniert bei Menschen!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DD12CD17-BD75-29F4-AD7E-D79509891E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94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9C049-F049-68CA-4234-D81BB0EC2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554B4966-70B6-AF89-5C1C-7050414E3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3458EED9-1385-0D26-35C0-8F88E9BF0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6A93889D-B690-CA75-43EC-B3C1CBC4F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440B39E4-46C8-11A2-03CB-134147491B25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E874DA36-19F1-B815-B8F1-BF46828C80A7}"/>
              </a:ext>
            </a:extLst>
          </p:cNvPr>
          <p:cNvSpPr txBox="1"/>
          <p:nvPr/>
        </p:nvSpPr>
        <p:spPr>
          <a:xfrm>
            <a:off x="253926" y="1494559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Tierversuche – funktionieren nicht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983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D3D08-7390-E085-D33E-164D29FBD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6CA21336-7E2B-E2D7-982C-3CFA2841F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9CECA6C4-8E2A-C486-6160-B54B78956C01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Warum gibt es noch Tierversuche?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646AAE41-545B-DC0C-EEFF-F00EA27BB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909C7C8-C9BD-1B56-0CA5-182320F782C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34B01CDE-D5E8-AB73-272F-BD10B59E82C3}"/>
              </a:ext>
            </a:extLst>
          </p:cNvPr>
          <p:cNvSpPr/>
          <p:nvPr/>
        </p:nvSpPr>
        <p:spPr>
          <a:xfrm>
            <a:off x="3517751" y="2065469"/>
            <a:ext cx="4862726" cy="251007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Gründe für Tierversuche?</a:t>
            </a: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3DF993D8-A8CC-8F93-843B-CE2165E174F0}"/>
              </a:ext>
            </a:extLst>
          </p:cNvPr>
          <p:cNvSpPr/>
          <p:nvPr/>
        </p:nvSpPr>
        <p:spPr>
          <a:xfrm>
            <a:off x="4629861" y="4706227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Wolke 7">
            <a:extLst>
              <a:ext uri="{FF2B5EF4-FFF2-40B4-BE49-F238E27FC236}">
                <a16:creationId xmlns:a16="http://schemas.microsoft.com/office/drawing/2014/main" id="{FDCDE65E-EC9F-00E4-6996-A6D00D46EF5E}"/>
              </a:ext>
            </a:extLst>
          </p:cNvPr>
          <p:cNvSpPr/>
          <p:nvPr/>
        </p:nvSpPr>
        <p:spPr>
          <a:xfrm>
            <a:off x="4194463" y="5379654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1826325F-E7FD-4F7B-2F82-467C88162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78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2639E-1779-7AC1-7465-D1B1DADF3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705402D8-611A-EA75-722F-19DADDEA0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52A4A33-8A35-C0D7-7C59-E14576034062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Warum gibt es noch Tierversuche?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D33DDCFE-6280-97E0-6220-63AA6500C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4473787-D34A-E418-4994-49B35CD3085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D2CB1DA5-560E-D623-3BDE-2A094323BD7A}"/>
              </a:ext>
            </a:extLst>
          </p:cNvPr>
          <p:cNvSpPr/>
          <p:nvPr/>
        </p:nvSpPr>
        <p:spPr>
          <a:xfrm>
            <a:off x="3811522" y="2282459"/>
            <a:ext cx="4916625" cy="229308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Gründe für Tierversuche?</a:t>
            </a:r>
          </a:p>
        </p:txBody>
      </p:sp>
      <p:sp>
        <p:nvSpPr>
          <p:cNvPr id="4" name="Wolke 3">
            <a:extLst>
              <a:ext uri="{FF2B5EF4-FFF2-40B4-BE49-F238E27FC236}">
                <a16:creationId xmlns:a16="http://schemas.microsoft.com/office/drawing/2014/main" id="{951E1AFA-4E40-998E-E488-15CA07B8F7F8}"/>
              </a:ext>
            </a:extLst>
          </p:cNvPr>
          <p:cNvSpPr/>
          <p:nvPr/>
        </p:nvSpPr>
        <p:spPr>
          <a:xfrm>
            <a:off x="4629861" y="4706227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Wolke 4">
            <a:extLst>
              <a:ext uri="{FF2B5EF4-FFF2-40B4-BE49-F238E27FC236}">
                <a16:creationId xmlns:a16="http://schemas.microsoft.com/office/drawing/2014/main" id="{352027FA-C69E-32E6-8A6C-31B50E6D3306}"/>
              </a:ext>
            </a:extLst>
          </p:cNvPr>
          <p:cNvSpPr/>
          <p:nvPr/>
        </p:nvSpPr>
        <p:spPr>
          <a:xfrm>
            <a:off x="4194463" y="5379654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97875AD2-96DC-A2AA-A24B-224BE0C171D2}"/>
              </a:ext>
            </a:extLst>
          </p:cNvPr>
          <p:cNvSpPr/>
          <p:nvPr/>
        </p:nvSpPr>
        <p:spPr>
          <a:xfrm>
            <a:off x="6509884" y="4880237"/>
            <a:ext cx="3377682" cy="1003747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Wolke 7">
            <a:extLst>
              <a:ext uri="{FF2B5EF4-FFF2-40B4-BE49-F238E27FC236}">
                <a16:creationId xmlns:a16="http://schemas.microsoft.com/office/drawing/2014/main" id="{5E3D7BFF-B94B-8296-BDC3-EAEA40FA60FF}"/>
              </a:ext>
            </a:extLst>
          </p:cNvPr>
          <p:cNvSpPr/>
          <p:nvPr/>
        </p:nvSpPr>
        <p:spPr>
          <a:xfrm>
            <a:off x="1263970" y="4664636"/>
            <a:ext cx="2419808" cy="870976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Wolke 8">
            <a:extLst>
              <a:ext uri="{FF2B5EF4-FFF2-40B4-BE49-F238E27FC236}">
                <a16:creationId xmlns:a16="http://schemas.microsoft.com/office/drawing/2014/main" id="{ADC41ABF-9CEE-37A8-6AAD-EE6E26261D21}"/>
              </a:ext>
            </a:extLst>
          </p:cNvPr>
          <p:cNvSpPr/>
          <p:nvPr/>
        </p:nvSpPr>
        <p:spPr>
          <a:xfrm>
            <a:off x="8035937" y="1278817"/>
            <a:ext cx="3377683" cy="1308360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Wolke 9">
            <a:extLst>
              <a:ext uri="{FF2B5EF4-FFF2-40B4-BE49-F238E27FC236}">
                <a16:creationId xmlns:a16="http://schemas.microsoft.com/office/drawing/2014/main" id="{6FB0BE43-A441-B7E9-FF56-436B2290C5A7}"/>
              </a:ext>
            </a:extLst>
          </p:cNvPr>
          <p:cNvSpPr/>
          <p:nvPr/>
        </p:nvSpPr>
        <p:spPr>
          <a:xfrm>
            <a:off x="1841600" y="1345431"/>
            <a:ext cx="2641087" cy="1308360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5E59603-02A5-077E-90E6-A47167042F27}"/>
              </a:ext>
            </a:extLst>
          </p:cNvPr>
          <p:cNvSpPr txBox="1"/>
          <p:nvPr/>
        </p:nvSpPr>
        <p:spPr>
          <a:xfrm>
            <a:off x="1947215" y="1616792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Tradition und Gewohnheit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A10C2BC5-602F-4958-4FAB-E3FE326ED735}"/>
              </a:ext>
            </a:extLst>
          </p:cNvPr>
          <p:cNvSpPr/>
          <p:nvPr/>
        </p:nvSpPr>
        <p:spPr>
          <a:xfrm>
            <a:off x="8563853" y="1508645"/>
            <a:ext cx="2460497" cy="8425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6F0AE93-A3B9-803D-B33B-36C6710B5B73}"/>
              </a:ext>
            </a:extLst>
          </p:cNvPr>
          <p:cNvSpPr txBox="1"/>
          <p:nvPr/>
        </p:nvSpPr>
        <p:spPr>
          <a:xfrm>
            <a:off x="8343202" y="1483127"/>
            <a:ext cx="2763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Unwissenheit und schlechte Ausbildung</a:t>
            </a:r>
          </a:p>
        </p:txBody>
      </p:sp>
      <p:sp>
        <p:nvSpPr>
          <p:cNvPr id="32" name="Wolke 31">
            <a:extLst>
              <a:ext uri="{FF2B5EF4-FFF2-40B4-BE49-F238E27FC236}">
                <a16:creationId xmlns:a16="http://schemas.microsoft.com/office/drawing/2014/main" id="{C05A632F-E348-6BE5-178B-E15B4556C049}"/>
              </a:ext>
            </a:extLst>
          </p:cNvPr>
          <p:cNvSpPr/>
          <p:nvPr/>
        </p:nvSpPr>
        <p:spPr>
          <a:xfrm>
            <a:off x="8810155" y="2937031"/>
            <a:ext cx="2980434" cy="1690009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02EFD933-86A4-CE54-8D87-746A96482FEE}"/>
              </a:ext>
            </a:extLst>
          </p:cNvPr>
          <p:cNvSpPr/>
          <p:nvPr/>
        </p:nvSpPr>
        <p:spPr>
          <a:xfrm>
            <a:off x="9230313" y="3361017"/>
            <a:ext cx="2460497" cy="8425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11798988-A5B3-7FC4-0206-7B98A253104A}"/>
              </a:ext>
            </a:extLst>
          </p:cNvPr>
          <p:cNvSpPr txBox="1"/>
          <p:nvPr/>
        </p:nvSpPr>
        <p:spPr>
          <a:xfrm>
            <a:off x="9046937" y="3267601"/>
            <a:ext cx="250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Mehr als 99% der Forschungsgelder für Tierversuche</a:t>
            </a:r>
          </a:p>
        </p:txBody>
      </p:sp>
      <p:sp>
        <p:nvSpPr>
          <p:cNvPr id="35" name="Wolke 34">
            <a:extLst>
              <a:ext uri="{FF2B5EF4-FFF2-40B4-BE49-F238E27FC236}">
                <a16:creationId xmlns:a16="http://schemas.microsoft.com/office/drawing/2014/main" id="{B8C37925-AA60-D407-44B1-2101FE9E8E78}"/>
              </a:ext>
            </a:extLst>
          </p:cNvPr>
          <p:cNvSpPr/>
          <p:nvPr/>
        </p:nvSpPr>
        <p:spPr>
          <a:xfrm>
            <a:off x="591198" y="2965115"/>
            <a:ext cx="2349177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7A94B42D-A7F1-2951-F23D-8EA5F9477C68}"/>
              </a:ext>
            </a:extLst>
          </p:cNvPr>
          <p:cNvSpPr/>
          <p:nvPr/>
        </p:nvSpPr>
        <p:spPr>
          <a:xfrm rot="1680838">
            <a:off x="2196541" y="3569107"/>
            <a:ext cx="493506" cy="1784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E5E2E5C5-A921-625C-90F1-85F1066F1225}"/>
              </a:ext>
            </a:extLst>
          </p:cNvPr>
          <p:cNvSpPr txBox="1"/>
          <p:nvPr/>
        </p:nvSpPr>
        <p:spPr>
          <a:xfrm>
            <a:off x="591197" y="3246099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Gesetze und Vorschriften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0DDDBEC9-CEE0-5994-31DF-889995FA675D}"/>
              </a:ext>
            </a:extLst>
          </p:cNvPr>
          <p:cNvSpPr/>
          <p:nvPr/>
        </p:nvSpPr>
        <p:spPr>
          <a:xfrm rot="1350046">
            <a:off x="9032383" y="5297296"/>
            <a:ext cx="422752" cy="3260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D14D750F-CF88-FA99-9026-713001318DF2}"/>
              </a:ext>
            </a:extLst>
          </p:cNvPr>
          <p:cNvSpPr txBox="1"/>
          <p:nvPr/>
        </p:nvSpPr>
        <p:spPr>
          <a:xfrm>
            <a:off x="6782224" y="5164754"/>
            <a:ext cx="30118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Angst vor Veränderung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A00994C-69F2-DE22-BA2E-77F6F88467E5}"/>
              </a:ext>
            </a:extLst>
          </p:cNvPr>
          <p:cNvSpPr/>
          <p:nvPr/>
        </p:nvSpPr>
        <p:spPr>
          <a:xfrm rot="1350046">
            <a:off x="2950767" y="4921955"/>
            <a:ext cx="422752" cy="3260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3E63E9F0-98A4-D192-AD03-63B7565642B4}"/>
              </a:ext>
            </a:extLst>
          </p:cNvPr>
          <p:cNvSpPr txBox="1"/>
          <p:nvPr/>
        </p:nvSpPr>
        <p:spPr>
          <a:xfrm>
            <a:off x="1368661" y="4900069"/>
            <a:ext cx="2210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Lobbyismus</a:t>
            </a:r>
          </a:p>
        </p:txBody>
      </p:sp>
      <p:pic>
        <p:nvPicPr>
          <p:cNvPr id="11" name="Grafik 10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8080CABE-706E-CC04-7C5C-EDE49DECD8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84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A24C4-0148-60A1-C335-F07EC7D81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E9CD0299-2274-4A8F-BA85-A81A1CEF0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DDB8A3CC-11DC-EFF8-A9BA-FF40144AF0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72FDC05B-A397-98E4-0D3C-7418B5E76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71DB5FED-3CD1-9574-7245-A49398ACB8B7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AD5EA290-5B92-D1A1-905E-0E071EDAB00D}"/>
              </a:ext>
            </a:extLst>
          </p:cNvPr>
          <p:cNvSpPr txBox="1"/>
          <p:nvPr/>
        </p:nvSpPr>
        <p:spPr>
          <a:xfrm>
            <a:off x="253926" y="1494559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Forschung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330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968CA-B63D-EA24-9690-0FDB34B60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B602E2BB-297B-7A39-7714-543753298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F5044D6C-C29B-1296-3745-ADDC2898AF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A0E2EC1-3002-F03A-6C27-63BB4C2EA817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4B6F99DE-BB7F-F409-88EE-B6425851CDB4}"/>
              </a:ext>
            </a:extLst>
          </p:cNvPr>
          <p:cNvSpPr txBox="1"/>
          <p:nvPr/>
        </p:nvSpPr>
        <p:spPr>
          <a:xfrm>
            <a:off x="367883" y="210906"/>
            <a:ext cx="10538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Gruppenarbeit</a:t>
            </a:r>
          </a:p>
        </p:txBody>
      </p:sp>
      <p:pic>
        <p:nvPicPr>
          <p:cNvPr id="16" name="Grafik 15" descr="Ein Bild, das Entwurf, Clipart, Zeichnung, Lineart enthält.&#10;&#10;Automatisch generierte Beschreibung">
            <a:extLst>
              <a:ext uri="{FF2B5EF4-FFF2-40B4-BE49-F238E27FC236}">
                <a16:creationId xmlns:a16="http://schemas.microsoft.com/office/drawing/2014/main" id="{2C4948F0-2821-71F0-1D82-C6E139B8098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78" y="1774130"/>
            <a:ext cx="2708977" cy="2840664"/>
          </a:xfrm>
          <a:prstGeom prst="rect">
            <a:avLst/>
          </a:prstGeom>
        </p:spPr>
      </p:pic>
      <p:pic>
        <p:nvPicPr>
          <p:cNvPr id="47" name="Grafik 46" descr="Ein Bild, das Entwurf, Clipart, Zeichnung, Lineart enthält.">
            <a:extLst>
              <a:ext uri="{FF2B5EF4-FFF2-40B4-BE49-F238E27FC236}">
                <a16:creationId xmlns:a16="http://schemas.microsoft.com/office/drawing/2014/main" id="{CA7B27D0-1663-956F-2BD9-95ED5AC1436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361" y="1932414"/>
            <a:ext cx="2693030" cy="2553442"/>
          </a:xfrm>
          <a:prstGeom prst="rect">
            <a:avLst/>
          </a:prstGeom>
        </p:spPr>
      </p:pic>
      <p:pic>
        <p:nvPicPr>
          <p:cNvPr id="5" name="Grafik 4" descr="Ein Bild, das Entwurf, Clipart, Zeichnung, Lineart enthält.">
            <a:extLst>
              <a:ext uri="{FF2B5EF4-FFF2-40B4-BE49-F238E27FC236}">
                <a16:creationId xmlns:a16="http://schemas.microsoft.com/office/drawing/2014/main" id="{9385F65F-ECE5-4B99-01AD-F59491E5A91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83" y="1592569"/>
            <a:ext cx="2762146" cy="2988761"/>
          </a:xfrm>
          <a:prstGeom prst="rect">
            <a:avLst/>
          </a:prstGeom>
        </p:spPr>
      </p:pic>
      <p:pic>
        <p:nvPicPr>
          <p:cNvPr id="6" name="Grafik 5" descr="Ein Bild, das Clipart, Zeichnung, Entwurf, Cartoon enthält.&#10;&#10;Automatisch generierte Beschreibung">
            <a:extLst>
              <a:ext uri="{FF2B5EF4-FFF2-40B4-BE49-F238E27FC236}">
                <a16:creationId xmlns:a16="http://schemas.microsoft.com/office/drawing/2014/main" id="{E30C15CB-5AC7-9988-D11F-FAFF4EB6F2C5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531" y="2253255"/>
            <a:ext cx="2174377" cy="2217364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1BDDA78E-7BB7-1D7B-F098-29A2E3CFDEAF}"/>
              </a:ext>
            </a:extLst>
          </p:cNvPr>
          <p:cNvSpPr/>
          <p:nvPr/>
        </p:nvSpPr>
        <p:spPr>
          <a:xfrm>
            <a:off x="3080239" y="5002111"/>
            <a:ext cx="6431292" cy="834716"/>
          </a:xfrm>
          <a:custGeom>
            <a:avLst/>
            <a:gdLst>
              <a:gd name="csX0" fmla="*/ 0 w 6431292"/>
              <a:gd name="csY0" fmla="*/ 383984 h 834716"/>
              <a:gd name="csX1" fmla="*/ 1120734 w 6431292"/>
              <a:gd name="csY1" fmla="*/ 167389 h 834716"/>
              <a:gd name="csX2" fmla="*/ 948314 w 6431292"/>
              <a:gd name="csY2" fmla="*/ 445869 h 834716"/>
              <a:gd name="csX3" fmla="*/ 913830 w 6431292"/>
              <a:gd name="csY3" fmla="*/ 507755 h 834716"/>
              <a:gd name="csX4" fmla="*/ 1827660 w 6431292"/>
              <a:gd name="csY4" fmla="*/ 260216 h 834716"/>
              <a:gd name="csX5" fmla="*/ 1982838 w 6431292"/>
              <a:gd name="csY5" fmla="*/ 383984 h 834716"/>
              <a:gd name="csX6" fmla="*/ 1965596 w 6431292"/>
              <a:gd name="csY6" fmla="*/ 600582 h 834716"/>
              <a:gd name="csX7" fmla="*/ 1931112 w 6431292"/>
              <a:gd name="csY7" fmla="*/ 724350 h 834716"/>
              <a:gd name="csX8" fmla="*/ 2810457 w 6431292"/>
              <a:gd name="csY8" fmla="*/ 600582 h 834716"/>
              <a:gd name="csX9" fmla="*/ 3465656 w 6431292"/>
              <a:gd name="csY9" fmla="*/ 414926 h 834716"/>
              <a:gd name="csX10" fmla="*/ 3138057 w 6431292"/>
              <a:gd name="csY10" fmla="*/ 693408 h 834716"/>
              <a:gd name="csX11" fmla="*/ 4069128 w 6431292"/>
              <a:gd name="csY11" fmla="*/ 476811 h 834716"/>
              <a:gd name="csX12" fmla="*/ 4293275 w 6431292"/>
              <a:gd name="csY12" fmla="*/ 445869 h 834716"/>
              <a:gd name="csX13" fmla="*/ 4207065 w 6431292"/>
              <a:gd name="csY13" fmla="*/ 600582 h 834716"/>
              <a:gd name="csX14" fmla="*/ 4103612 w 6431292"/>
              <a:gd name="csY14" fmla="*/ 693408 h 834716"/>
              <a:gd name="csX15" fmla="*/ 5086411 w 6431292"/>
              <a:gd name="csY15" fmla="*/ 445869 h 834716"/>
              <a:gd name="csX16" fmla="*/ 5638157 w 6431292"/>
              <a:gd name="csY16" fmla="*/ 476811 h 834716"/>
              <a:gd name="csX17" fmla="*/ 5517462 w 6431292"/>
              <a:gd name="csY17" fmla="*/ 631524 h 834716"/>
              <a:gd name="csX18" fmla="*/ 5327800 w 6431292"/>
              <a:gd name="csY18" fmla="*/ 817177 h 834716"/>
              <a:gd name="csX19" fmla="*/ 6000240 w 6431292"/>
              <a:gd name="csY19" fmla="*/ 755293 h 834716"/>
              <a:gd name="csX20" fmla="*/ 6431292 w 6431292"/>
              <a:gd name="csY20" fmla="*/ 631524 h 8347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6431292" h="834716" extrusionOk="0">
                <a:moveTo>
                  <a:pt x="0" y="383984"/>
                </a:moveTo>
                <a:cubicBezTo>
                  <a:pt x="303147" y="268343"/>
                  <a:pt x="1262446" y="-232057"/>
                  <a:pt x="1120734" y="167389"/>
                </a:cubicBezTo>
                <a:cubicBezTo>
                  <a:pt x="1064839" y="259010"/>
                  <a:pt x="982335" y="358352"/>
                  <a:pt x="948314" y="445869"/>
                </a:cubicBezTo>
                <a:cubicBezTo>
                  <a:pt x="934600" y="464265"/>
                  <a:pt x="895490" y="514878"/>
                  <a:pt x="913830" y="507755"/>
                </a:cubicBezTo>
                <a:cubicBezTo>
                  <a:pt x="1525536" y="417367"/>
                  <a:pt x="1473266" y="412930"/>
                  <a:pt x="1827660" y="260216"/>
                </a:cubicBezTo>
                <a:cubicBezTo>
                  <a:pt x="1870809" y="257668"/>
                  <a:pt x="1961887" y="306766"/>
                  <a:pt x="1982838" y="383984"/>
                </a:cubicBezTo>
                <a:cubicBezTo>
                  <a:pt x="2007893" y="435488"/>
                  <a:pt x="1960580" y="544026"/>
                  <a:pt x="1965596" y="600582"/>
                </a:cubicBezTo>
                <a:cubicBezTo>
                  <a:pt x="1962858" y="645800"/>
                  <a:pt x="1904604" y="725680"/>
                  <a:pt x="1931112" y="724350"/>
                </a:cubicBezTo>
                <a:cubicBezTo>
                  <a:pt x="2190592" y="684295"/>
                  <a:pt x="2523967" y="687680"/>
                  <a:pt x="2810457" y="600582"/>
                </a:cubicBezTo>
                <a:cubicBezTo>
                  <a:pt x="3006101" y="537395"/>
                  <a:pt x="3249727" y="346269"/>
                  <a:pt x="3465656" y="414926"/>
                </a:cubicBezTo>
                <a:cubicBezTo>
                  <a:pt x="3595201" y="480409"/>
                  <a:pt x="3032021" y="666612"/>
                  <a:pt x="3138057" y="693408"/>
                </a:cubicBezTo>
                <a:cubicBezTo>
                  <a:pt x="3527405" y="675860"/>
                  <a:pt x="3700755" y="528653"/>
                  <a:pt x="4069128" y="476811"/>
                </a:cubicBezTo>
                <a:cubicBezTo>
                  <a:pt x="4150339" y="452422"/>
                  <a:pt x="4214118" y="454465"/>
                  <a:pt x="4293275" y="445869"/>
                </a:cubicBezTo>
                <a:cubicBezTo>
                  <a:pt x="4260899" y="488365"/>
                  <a:pt x="4231842" y="550064"/>
                  <a:pt x="4207065" y="600582"/>
                </a:cubicBezTo>
                <a:cubicBezTo>
                  <a:pt x="4172521" y="636251"/>
                  <a:pt x="4062773" y="709455"/>
                  <a:pt x="4103612" y="693408"/>
                </a:cubicBezTo>
                <a:cubicBezTo>
                  <a:pt x="4425409" y="613118"/>
                  <a:pt x="4811332" y="517712"/>
                  <a:pt x="5086411" y="445869"/>
                </a:cubicBezTo>
                <a:cubicBezTo>
                  <a:pt x="5287401" y="458956"/>
                  <a:pt x="5434867" y="400749"/>
                  <a:pt x="5638157" y="476811"/>
                </a:cubicBezTo>
                <a:cubicBezTo>
                  <a:pt x="5694580" y="482471"/>
                  <a:pt x="5549024" y="590721"/>
                  <a:pt x="5517462" y="631524"/>
                </a:cubicBezTo>
                <a:cubicBezTo>
                  <a:pt x="5467714" y="696439"/>
                  <a:pt x="5258270" y="815608"/>
                  <a:pt x="5327800" y="817177"/>
                </a:cubicBezTo>
                <a:cubicBezTo>
                  <a:pt x="5567963" y="868090"/>
                  <a:pt x="5775827" y="768745"/>
                  <a:pt x="6000240" y="755293"/>
                </a:cubicBezTo>
                <a:cubicBezTo>
                  <a:pt x="6296022" y="592875"/>
                  <a:pt x="6108877" y="663392"/>
                  <a:pt x="6431292" y="631524"/>
                </a:cubicBezTo>
              </a:path>
            </a:pathLst>
          </a:custGeom>
          <a:noFill/>
          <a:ln w="542925">
            <a:solidFill>
              <a:schemeClr val="tx2">
                <a:lumMod val="25000"/>
                <a:lumOff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015753"/>
                      <a:gd name="connsiteY0" fmla="*/ 166874 h 362755"/>
                      <a:gd name="connsiteX1" fmla="*/ 874059 w 5015753"/>
                      <a:gd name="connsiteY1" fmla="*/ 72745 h 362755"/>
                      <a:gd name="connsiteX2" fmla="*/ 739589 w 5015753"/>
                      <a:gd name="connsiteY2" fmla="*/ 193768 h 362755"/>
                      <a:gd name="connsiteX3" fmla="*/ 712695 w 5015753"/>
                      <a:gd name="connsiteY3" fmla="*/ 220663 h 362755"/>
                      <a:gd name="connsiteX4" fmla="*/ 1425389 w 5015753"/>
                      <a:gd name="connsiteY4" fmla="*/ 113086 h 362755"/>
                      <a:gd name="connsiteX5" fmla="*/ 1546412 w 5015753"/>
                      <a:gd name="connsiteY5" fmla="*/ 166874 h 362755"/>
                      <a:gd name="connsiteX6" fmla="*/ 1532965 w 5015753"/>
                      <a:gd name="connsiteY6" fmla="*/ 261004 h 362755"/>
                      <a:gd name="connsiteX7" fmla="*/ 1506071 w 5015753"/>
                      <a:gd name="connsiteY7" fmla="*/ 314792 h 362755"/>
                      <a:gd name="connsiteX8" fmla="*/ 2191871 w 5015753"/>
                      <a:gd name="connsiteY8" fmla="*/ 261004 h 362755"/>
                      <a:gd name="connsiteX9" fmla="*/ 2702859 w 5015753"/>
                      <a:gd name="connsiteY9" fmla="*/ 180321 h 362755"/>
                      <a:gd name="connsiteX10" fmla="*/ 2447365 w 5015753"/>
                      <a:gd name="connsiteY10" fmla="*/ 301345 h 362755"/>
                      <a:gd name="connsiteX11" fmla="*/ 3173506 w 5015753"/>
                      <a:gd name="connsiteY11" fmla="*/ 207215 h 362755"/>
                      <a:gd name="connsiteX12" fmla="*/ 3348318 w 5015753"/>
                      <a:gd name="connsiteY12" fmla="*/ 193768 h 362755"/>
                      <a:gd name="connsiteX13" fmla="*/ 3281083 w 5015753"/>
                      <a:gd name="connsiteY13" fmla="*/ 261004 h 362755"/>
                      <a:gd name="connsiteX14" fmla="*/ 3200400 w 5015753"/>
                      <a:gd name="connsiteY14" fmla="*/ 301345 h 362755"/>
                      <a:gd name="connsiteX15" fmla="*/ 3966883 w 5015753"/>
                      <a:gd name="connsiteY15" fmla="*/ 193768 h 362755"/>
                      <a:gd name="connsiteX16" fmla="*/ 4397189 w 5015753"/>
                      <a:gd name="connsiteY16" fmla="*/ 207215 h 362755"/>
                      <a:gd name="connsiteX17" fmla="*/ 4303059 w 5015753"/>
                      <a:gd name="connsiteY17" fmla="*/ 274451 h 362755"/>
                      <a:gd name="connsiteX18" fmla="*/ 4155142 w 5015753"/>
                      <a:gd name="connsiteY18" fmla="*/ 355133 h 362755"/>
                      <a:gd name="connsiteX19" fmla="*/ 4679577 w 5015753"/>
                      <a:gd name="connsiteY19" fmla="*/ 328239 h 362755"/>
                      <a:gd name="connsiteX20" fmla="*/ 5015753 w 5015753"/>
                      <a:gd name="connsiteY20" fmla="*/ 274451 h 362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015753" h="362755">
                        <a:moveTo>
                          <a:pt x="0" y="166874"/>
                        </a:moveTo>
                        <a:cubicBezTo>
                          <a:pt x="291353" y="135498"/>
                          <a:pt x="1091872" y="-123287"/>
                          <a:pt x="874059" y="72745"/>
                        </a:cubicBezTo>
                        <a:lnTo>
                          <a:pt x="739589" y="193768"/>
                        </a:lnTo>
                        <a:cubicBezTo>
                          <a:pt x="730243" y="202335"/>
                          <a:pt x="700071" y="221837"/>
                          <a:pt x="712695" y="220663"/>
                        </a:cubicBezTo>
                        <a:cubicBezTo>
                          <a:pt x="1189646" y="176296"/>
                          <a:pt x="1150332" y="181849"/>
                          <a:pt x="1425389" y="113086"/>
                        </a:cubicBezTo>
                        <a:cubicBezTo>
                          <a:pt x="1454923" y="120470"/>
                          <a:pt x="1533488" y="134564"/>
                          <a:pt x="1546412" y="166874"/>
                        </a:cubicBezTo>
                        <a:cubicBezTo>
                          <a:pt x="1558183" y="196302"/>
                          <a:pt x="1541305" y="230426"/>
                          <a:pt x="1532965" y="261004"/>
                        </a:cubicBezTo>
                        <a:cubicBezTo>
                          <a:pt x="1527691" y="280343"/>
                          <a:pt x="1486025" y="314792"/>
                          <a:pt x="1506071" y="314792"/>
                        </a:cubicBezTo>
                        <a:cubicBezTo>
                          <a:pt x="1735373" y="314792"/>
                          <a:pt x="1963271" y="278933"/>
                          <a:pt x="2191871" y="261004"/>
                        </a:cubicBezTo>
                        <a:cubicBezTo>
                          <a:pt x="2362200" y="234110"/>
                          <a:pt x="2532530" y="153427"/>
                          <a:pt x="2702859" y="180321"/>
                        </a:cubicBezTo>
                        <a:cubicBezTo>
                          <a:pt x="2795942" y="195018"/>
                          <a:pt x="2353282" y="295969"/>
                          <a:pt x="2447365" y="301345"/>
                        </a:cubicBezTo>
                        <a:cubicBezTo>
                          <a:pt x="2691040" y="315269"/>
                          <a:pt x="2931155" y="236153"/>
                          <a:pt x="3173506" y="207215"/>
                        </a:cubicBezTo>
                        <a:cubicBezTo>
                          <a:pt x="3231537" y="200286"/>
                          <a:pt x="3290047" y="198250"/>
                          <a:pt x="3348318" y="193768"/>
                        </a:cubicBezTo>
                        <a:cubicBezTo>
                          <a:pt x="3325906" y="216180"/>
                          <a:pt x="3306716" y="242362"/>
                          <a:pt x="3281083" y="261004"/>
                        </a:cubicBezTo>
                        <a:cubicBezTo>
                          <a:pt x="3256765" y="278690"/>
                          <a:pt x="3170475" y="304279"/>
                          <a:pt x="3200400" y="301345"/>
                        </a:cubicBezTo>
                        <a:cubicBezTo>
                          <a:pt x="3457167" y="276171"/>
                          <a:pt x="3711389" y="229627"/>
                          <a:pt x="3966883" y="193768"/>
                        </a:cubicBezTo>
                        <a:cubicBezTo>
                          <a:pt x="4110318" y="198250"/>
                          <a:pt x="4257646" y="173724"/>
                          <a:pt x="4397189" y="207215"/>
                        </a:cubicBezTo>
                        <a:cubicBezTo>
                          <a:pt x="4434683" y="216214"/>
                          <a:pt x="4335961" y="254344"/>
                          <a:pt x="4303059" y="274451"/>
                        </a:cubicBezTo>
                        <a:cubicBezTo>
                          <a:pt x="4255136" y="303738"/>
                          <a:pt x="4099543" y="347190"/>
                          <a:pt x="4155142" y="355133"/>
                        </a:cubicBezTo>
                        <a:cubicBezTo>
                          <a:pt x="4328424" y="379887"/>
                          <a:pt x="4504765" y="337204"/>
                          <a:pt x="4679577" y="328239"/>
                        </a:cubicBezTo>
                        <a:cubicBezTo>
                          <a:pt x="4896222" y="256024"/>
                          <a:pt x="4784244" y="274451"/>
                          <a:pt x="5015753" y="274451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A8D38FF-9B5B-87C3-8560-B6ABE121B6AD}"/>
              </a:ext>
            </a:extLst>
          </p:cNvPr>
          <p:cNvSpPr txBox="1"/>
          <p:nvPr/>
        </p:nvSpPr>
        <p:spPr>
          <a:xfrm>
            <a:off x="3034981" y="4871215"/>
            <a:ext cx="6476550" cy="834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Findet eure Artgenossen!</a:t>
            </a:r>
          </a:p>
        </p:txBody>
      </p: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637DF010-F100-3A52-C531-A71E7B41FD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49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E197B-38E8-4089-88E8-18A2D59F7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2C9FF7E5-0F4F-806D-2051-C15E2DDD0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8C47E6C-1363-8995-C87B-C19DFAF8B59B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E4328950-A816-2102-E351-AC76BA7A1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DFCA343-53EB-80BC-0361-72A0F361D6DB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0FEE7AF7-F6D2-774F-0C2A-2A82DD51B9B3}"/>
              </a:ext>
            </a:extLst>
          </p:cNvPr>
          <p:cNvGrpSpPr/>
          <p:nvPr/>
        </p:nvGrpSpPr>
        <p:grpSpPr>
          <a:xfrm>
            <a:off x="400491" y="1333041"/>
            <a:ext cx="2328663" cy="2007662"/>
            <a:chOff x="400491" y="1349992"/>
            <a:chExt cx="2328663" cy="2007662"/>
          </a:xfrm>
        </p:grpSpPr>
        <p:pic>
          <p:nvPicPr>
            <p:cNvPr id="8" name="Grafik 7" descr="Ein Bild, das Box enthält.">
              <a:extLst>
                <a:ext uri="{FF2B5EF4-FFF2-40B4-BE49-F238E27FC236}">
                  <a16:creationId xmlns:a16="http://schemas.microsoft.com/office/drawing/2014/main" id="{183C5907-5A60-34BF-84F8-1EF986905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5" r="66522" b="5384"/>
            <a:stretch/>
          </p:blipFill>
          <p:spPr>
            <a:xfrm>
              <a:off x="400491" y="1349992"/>
              <a:ext cx="2328663" cy="2007662"/>
            </a:xfrm>
            <a:prstGeom prst="rect">
              <a:avLst/>
            </a:prstGeom>
          </p:spPr>
        </p:pic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4A7D669A-2D5C-431D-C149-56D7E5EB86FB}"/>
                </a:ext>
              </a:extLst>
            </p:cNvPr>
            <p:cNvSpPr/>
            <p:nvPr/>
          </p:nvSpPr>
          <p:spPr>
            <a:xfrm>
              <a:off x="400491" y="1349992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A25377C8-E7BC-745D-816E-78AED227D56C}"/>
              </a:ext>
            </a:extLst>
          </p:cNvPr>
          <p:cNvGrpSpPr/>
          <p:nvPr/>
        </p:nvGrpSpPr>
        <p:grpSpPr>
          <a:xfrm>
            <a:off x="1824340" y="3727950"/>
            <a:ext cx="2361271" cy="2007662"/>
            <a:chOff x="367883" y="3847620"/>
            <a:chExt cx="2361271" cy="2007662"/>
          </a:xfrm>
        </p:grpSpPr>
        <p:pic>
          <p:nvPicPr>
            <p:cNvPr id="9" name="Grafik 8" descr="Ein Bild, das Box enthält.">
              <a:extLst>
                <a:ext uri="{FF2B5EF4-FFF2-40B4-BE49-F238E27FC236}">
                  <a16:creationId xmlns:a16="http://schemas.microsoft.com/office/drawing/2014/main" id="{02A3823C-A5DF-2141-392D-2D1585484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35" t="50557" r="-313" b="5723"/>
            <a:stretch/>
          </p:blipFill>
          <p:spPr>
            <a:xfrm>
              <a:off x="400491" y="3848172"/>
              <a:ext cx="2328663" cy="2007110"/>
            </a:xfrm>
            <a:prstGeom prst="rect">
              <a:avLst/>
            </a:prstGeom>
          </p:spPr>
        </p:pic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F13C3FF0-0DA6-2FF5-2643-F9DA11B3708A}"/>
                </a:ext>
              </a:extLst>
            </p:cNvPr>
            <p:cNvSpPr/>
            <p:nvPr/>
          </p:nvSpPr>
          <p:spPr>
            <a:xfrm>
              <a:off x="367883" y="3847620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57D9CCD5-D28B-5432-F001-31D712690CA2}"/>
              </a:ext>
            </a:extLst>
          </p:cNvPr>
          <p:cNvGrpSpPr/>
          <p:nvPr/>
        </p:nvGrpSpPr>
        <p:grpSpPr>
          <a:xfrm>
            <a:off x="4931668" y="1279051"/>
            <a:ext cx="2328664" cy="2020172"/>
            <a:chOff x="6558203" y="1333041"/>
            <a:chExt cx="2328664" cy="2020172"/>
          </a:xfrm>
        </p:grpSpPr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0A433B72-D098-EADA-5990-EE6AC5A9C7A4}"/>
                </a:ext>
              </a:extLst>
            </p:cNvPr>
            <p:cNvGrpSpPr/>
            <p:nvPr/>
          </p:nvGrpSpPr>
          <p:grpSpPr>
            <a:xfrm>
              <a:off x="6558203" y="1345551"/>
              <a:ext cx="2328663" cy="2007662"/>
              <a:chOff x="6617751" y="1817827"/>
              <a:chExt cx="2328663" cy="2007662"/>
            </a:xfrm>
          </p:grpSpPr>
          <p:grpSp>
            <p:nvGrpSpPr>
              <p:cNvPr id="20" name="Gruppieren 19">
                <a:extLst>
                  <a:ext uri="{FF2B5EF4-FFF2-40B4-BE49-F238E27FC236}">
                    <a16:creationId xmlns:a16="http://schemas.microsoft.com/office/drawing/2014/main" id="{2386D00B-409D-ED7D-A074-7BC124607CAF}"/>
                  </a:ext>
                </a:extLst>
              </p:cNvPr>
              <p:cNvGrpSpPr/>
              <p:nvPr/>
            </p:nvGrpSpPr>
            <p:grpSpPr>
              <a:xfrm>
                <a:off x="6617751" y="1817827"/>
                <a:ext cx="2328663" cy="2007662"/>
                <a:chOff x="6617751" y="1817827"/>
                <a:chExt cx="2328663" cy="2007662"/>
              </a:xfrm>
            </p:grpSpPr>
            <p:pic>
              <p:nvPicPr>
                <p:cNvPr id="10" name="Grafik 9" descr="Ein Bild, das Box enthält.">
                  <a:extLst>
                    <a:ext uri="{FF2B5EF4-FFF2-40B4-BE49-F238E27FC236}">
                      <a16:creationId xmlns:a16="http://schemas.microsoft.com/office/drawing/2014/main" id="{6BFB925C-B510-2BE2-D279-45AE542D57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75" t="863" r="66597" b="55406"/>
                <a:stretch/>
              </p:blipFill>
              <p:spPr>
                <a:xfrm>
                  <a:off x="6617751" y="1817827"/>
                  <a:ext cx="2328663" cy="2007662"/>
                </a:xfrm>
                <a:prstGeom prst="rect">
                  <a:avLst/>
                </a:prstGeom>
              </p:spPr>
            </p:pic>
            <p:sp>
              <p:nvSpPr>
                <p:cNvPr id="15" name="Ellipse 14">
                  <a:extLst>
                    <a:ext uri="{FF2B5EF4-FFF2-40B4-BE49-F238E27FC236}">
                      <a16:creationId xmlns:a16="http://schemas.microsoft.com/office/drawing/2014/main" id="{D8B2098F-4DE5-2A14-DF59-D1DDCA746417}"/>
                    </a:ext>
                  </a:extLst>
                </p:cNvPr>
                <p:cNvSpPr/>
                <p:nvPr/>
              </p:nvSpPr>
              <p:spPr>
                <a:xfrm>
                  <a:off x="6867331" y="2612571"/>
                  <a:ext cx="1627445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BD2EA753-83E7-093A-010C-19C8D1D290FA}"/>
                    </a:ext>
                  </a:extLst>
                </p:cNvPr>
                <p:cNvSpPr/>
                <p:nvPr/>
              </p:nvSpPr>
              <p:spPr>
                <a:xfrm>
                  <a:off x="6980348" y="2465979"/>
                  <a:ext cx="1335924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19" name="Gruppieren 18">
                <a:extLst>
                  <a:ext uri="{FF2B5EF4-FFF2-40B4-BE49-F238E27FC236}">
                    <a16:creationId xmlns:a16="http://schemas.microsoft.com/office/drawing/2014/main" id="{6649D73D-9C49-D950-375C-BC7C82EE7CD6}"/>
                  </a:ext>
                </a:extLst>
              </p:cNvPr>
              <p:cNvGrpSpPr/>
              <p:nvPr/>
            </p:nvGrpSpPr>
            <p:grpSpPr>
              <a:xfrm rot="900000">
                <a:off x="7877830" y="2745131"/>
                <a:ext cx="214604" cy="130624"/>
                <a:chOff x="9594346" y="3034316"/>
                <a:chExt cx="214604" cy="130624"/>
              </a:xfrm>
            </p:grpSpPr>
            <p:sp>
              <p:nvSpPr>
                <p:cNvPr id="17" name="Ellipse 16">
                  <a:extLst>
                    <a:ext uri="{FF2B5EF4-FFF2-40B4-BE49-F238E27FC236}">
                      <a16:creationId xmlns:a16="http://schemas.microsoft.com/office/drawing/2014/main" id="{7FC4152B-AAB1-023A-0DA7-CE1D68047986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AD3143F0-DB9F-0D0E-9DBE-16BE8B5D8D99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88263D3D-0CF5-23AA-767F-F221CB994166}"/>
                  </a:ext>
                </a:extLst>
              </p:cNvPr>
              <p:cNvGrpSpPr/>
              <p:nvPr/>
            </p:nvGrpSpPr>
            <p:grpSpPr>
              <a:xfrm rot="900000">
                <a:off x="7073519" y="2568310"/>
                <a:ext cx="214604" cy="130624"/>
                <a:chOff x="9594346" y="3034316"/>
                <a:chExt cx="214604" cy="130624"/>
              </a:xfrm>
            </p:grpSpPr>
            <p:sp>
              <p:nvSpPr>
                <p:cNvPr id="22" name="Ellipse 21">
                  <a:extLst>
                    <a:ext uri="{FF2B5EF4-FFF2-40B4-BE49-F238E27FC236}">
                      <a16:creationId xmlns:a16="http://schemas.microsoft.com/office/drawing/2014/main" id="{812B88FE-B54B-452C-180E-FB1A9E4A4998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3" name="Ellipse 22">
                  <a:extLst>
                    <a:ext uri="{FF2B5EF4-FFF2-40B4-BE49-F238E27FC236}">
                      <a16:creationId xmlns:a16="http://schemas.microsoft.com/office/drawing/2014/main" id="{293CBE48-74D3-B3A8-B602-85664C28DC47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4" name="Gruppieren 23">
                <a:extLst>
                  <a:ext uri="{FF2B5EF4-FFF2-40B4-BE49-F238E27FC236}">
                    <a16:creationId xmlns:a16="http://schemas.microsoft.com/office/drawing/2014/main" id="{8E585800-4ED2-8298-BEFD-0F3BAA08F076}"/>
                  </a:ext>
                </a:extLst>
              </p:cNvPr>
              <p:cNvGrpSpPr/>
              <p:nvPr/>
            </p:nvGrpSpPr>
            <p:grpSpPr>
              <a:xfrm rot="900000">
                <a:off x="7359089" y="2819466"/>
                <a:ext cx="214604" cy="130624"/>
                <a:chOff x="9594346" y="3034316"/>
                <a:chExt cx="214604" cy="130624"/>
              </a:xfrm>
            </p:grpSpPr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AF61D10A-B05B-EA9A-089B-E825A0F35E14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B9D7EBCE-8D92-41CA-C683-41B9C516564A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7" name="Gruppieren 26">
                <a:extLst>
                  <a:ext uri="{FF2B5EF4-FFF2-40B4-BE49-F238E27FC236}">
                    <a16:creationId xmlns:a16="http://schemas.microsoft.com/office/drawing/2014/main" id="{435CFEB7-AFDC-1A49-5450-AFF92169F199}"/>
                  </a:ext>
                </a:extLst>
              </p:cNvPr>
              <p:cNvGrpSpPr/>
              <p:nvPr/>
            </p:nvGrpSpPr>
            <p:grpSpPr>
              <a:xfrm rot="20700000" flipV="1">
                <a:off x="7681053" y="2986519"/>
                <a:ext cx="214604" cy="130624"/>
                <a:chOff x="9594346" y="3034316"/>
                <a:chExt cx="214604" cy="130624"/>
              </a:xfrm>
            </p:grpSpPr>
            <p:sp>
              <p:nvSpPr>
                <p:cNvPr id="28" name="Ellipse 27">
                  <a:extLst>
                    <a:ext uri="{FF2B5EF4-FFF2-40B4-BE49-F238E27FC236}">
                      <a16:creationId xmlns:a16="http://schemas.microsoft.com/office/drawing/2014/main" id="{8CBD9564-0B02-85E6-A43E-4A47511BE0A4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FFA2984A-740C-ED38-A3DD-DC9DC4BC18E7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88B5C5C5-6940-1175-5053-ED76316C4A6F}"/>
                  </a:ext>
                </a:extLst>
              </p:cNvPr>
              <p:cNvGrpSpPr/>
              <p:nvPr/>
            </p:nvGrpSpPr>
            <p:grpSpPr>
              <a:xfrm rot="20700000" flipV="1">
                <a:off x="6982059" y="2835709"/>
                <a:ext cx="214604" cy="130624"/>
                <a:chOff x="9594346" y="3034316"/>
                <a:chExt cx="214604" cy="130624"/>
              </a:xfrm>
            </p:grpSpPr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9739DF0C-2A15-E1BF-C6D1-BE073C00FB35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F89F89B0-4728-A289-AEE1-5BD35D0ECC8F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3" name="Gruppieren 32">
                <a:extLst>
                  <a:ext uri="{FF2B5EF4-FFF2-40B4-BE49-F238E27FC236}">
                    <a16:creationId xmlns:a16="http://schemas.microsoft.com/office/drawing/2014/main" id="{08B12C81-CE1A-0EDE-97D4-CB795A1C3DF7}"/>
                  </a:ext>
                </a:extLst>
              </p:cNvPr>
              <p:cNvGrpSpPr/>
              <p:nvPr/>
            </p:nvGrpSpPr>
            <p:grpSpPr>
              <a:xfrm rot="20700000" flipV="1">
                <a:off x="7573750" y="2580364"/>
                <a:ext cx="214604" cy="130624"/>
                <a:chOff x="9594346" y="3034316"/>
                <a:chExt cx="214604" cy="130624"/>
              </a:xfrm>
            </p:grpSpPr>
            <p:sp>
              <p:nvSpPr>
                <p:cNvPr id="34" name="Ellipse 33">
                  <a:extLst>
                    <a:ext uri="{FF2B5EF4-FFF2-40B4-BE49-F238E27FC236}">
                      <a16:creationId xmlns:a16="http://schemas.microsoft.com/office/drawing/2014/main" id="{6166C62D-2654-86CD-A57D-C9B0F2519F71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5" name="Ellipse 34">
                  <a:extLst>
                    <a:ext uri="{FF2B5EF4-FFF2-40B4-BE49-F238E27FC236}">
                      <a16:creationId xmlns:a16="http://schemas.microsoft.com/office/drawing/2014/main" id="{6CF3F452-B2E8-E9A6-9E19-89CE1818DCBD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6" name="Gruppieren 35">
                <a:extLst>
                  <a:ext uri="{FF2B5EF4-FFF2-40B4-BE49-F238E27FC236}">
                    <a16:creationId xmlns:a16="http://schemas.microsoft.com/office/drawing/2014/main" id="{B8C302E0-BB2F-89A2-DF32-62FFCC5DF83D}"/>
                  </a:ext>
                </a:extLst>
              </p:cNvPr>
              <p:cNvGrpSpPr/>
              <p:nvPr/>
            </p:nvGrpSpPr>
            <p:grpSpPr>
              <a:xfrm rot="900000">
                <a:off x="8236005" y="2787585"/>
                <a:ext cx="214604" cy="130624"/>
                <a:chOff x="9594346" y="3034316"/>
                <a:chExt cx="214604" cy="130624"/>
              </a:xfrm>
            </p:grpSpPr>
            <p:sp>
              <p:nvSpPr>
                <p:cNvPr id="37" name="Ellipse 36">
                  <a:extLst>
                    <a:ext uri="{FF2B5EF4-FFF2-40B4-BE49-F238E27FC236}">
                      <a16:creationId xmlns:a16="http://schemas.microsoft.com/office/drawing/2014/main" id="{46599D67-E4F6-D1C5-4E1C-134D0B4310E8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8" name="Ellipse 37">
                  <a:extLst>
                    <a:ext uri="{FF2B5EF4-FFF2-40B4-BE49-F238E27FC236}">
                      <a16:creationId xmlns:a16="http://schemas.microsoft.com/office/drawing/2014/main" id="{01BE56A7-8B84-29F3-0F61-83666918D3AA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F4780FDE-BCE0-99C6-4F5C-8F6E5050776A}"/>
                </a:ext>
              </a:extLst>
            </p:cNvPr>
            <p:cNvSpPr/>
            <p:nvPr/>
          </p:nvSpPr>
          <p:spPr>
            <a:xfrm>
              <a:off x="6558204" y="1333041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B61966DA-16D8-AA76-C24A-203CDCD5ED98}"/>
              </a:ext>
            </a:extLst>
          </p:cNvPr>
          <p:cNvGrpSpPr/>
          <p:nvPr/>
        </p:nvGrpSpPr>
        <p:grpSpPr>
          <a:xfrm>
            <a:off x="8843604" y="2872836"/>
            <a:ext cx="2334827" cy="2007662"/>
            <a:chOff x="6558203" y="3740753"/>
            <a:chExt cx="2334827" cy="2007662"/>
          </a:xfrm>
        </p:grpSpPr>
        <p:pic>
          <p:nvPicPr>
            <p:cNvPr id="7" name="Grafik 6" descr="Ein Bild, das Box enthält.">
              <a:extLst>
                <a:ext uri="{FF2B5EF4-FFF2-40B4-BE49-F238E27FC236}">
                  <a16:creationId xmlns:a16="http://schemas.microsoft.com/office/drawing/2014/main" id="{51D6E9D8-3352-933D-0DF7-4DF69E790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95" t="62" r="33028" b="56206"/>
            <a:stretch/>
          </p:blipFill>
          <p:spPr>
            <a:xfrm>
              <a:off x="6564367" y="3740753"/>
              <a:ext cx="2328663" cy="2007662"/>
            </a:xfrm>
            <a:prstGeom prst="rect">
              <a:avLst/>
            </a:prstGeom>
          </p:spPr>
        </p:pic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896176FF-402A-9F06-BA22-F3C4D192B4E9}"/>
                </a:ext>
              </a:extLst>
            </p:cNvPr>
            <p:cNvSpPr/>
            <p:nvPr/>
          </p:nvSpPr>
          <p:spPr>
            <a:xfrm>
              <a:off x="6558203" y="3740753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BFFD43CB-713C-ECE8-B951-C4106D9B97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  <p:pic>
        <p:nvPicPr>
          <p:cNvPr id="6" name="Grafik 5" descr="Ein Bild, das Design enthält.&#10;&#10;KI-generierte Inhalte können fehlerhaft sein.">
            <a:extLst>
              <a:ext uri="{FF2B5EF4-FFF2-40B4-BE49-F238E27FC236}">
                <a16:creationId xmlns:a16="http://schemas.microsoft.com/office/drawing/2014/main" id="{8C9D56E6-5682-8B6D-4842-C2009EA6A3F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4630" r="5467"/>
          <a:stretch>
            <a:fillRect/>
          </a:stretch>
        </p:blipFill>
        <p:spPr>
          <a:xfrm>
            <a:off x="5395045" y="3765449"/>
            <a:ext cx="2328663" cy="2037427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0BA03AB8-7276-B326-BD7A-5CD2BE931964}"/>
              </a:ext>
            </a:extLst>
          </p:cNvPr>
          <p:cNvSpPr/>
          <p:nvPr/>
        </p:nvSpPr>
        <p:spPr>
          <a:xfrm>
            <a:off x="5375846" y="3752939"/>
            <a:ext cx="2328663" cy="20076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68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1F57F-5004-7927-C613-D73F1D699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80361A67-BF7E-71DE-AA6C-BCF9340C2B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1CFA5549-AECB-DE01-4C3E-C13C0308788F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2B4983A8-49C7-A063-DF96-6BB2052640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D6F735C-4D42-D58D-3A44-404CD94E9FB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82AB5D71-6CA6-153D-4CB5-C485D1E1382D}"/>
              </a:ext>
            </a:extLst>
          </p:cNvPr>
          <p:cNvGrpSpPr/>
          <p:nvPr/>
        </p:nvGrpSpPr>
        <p:grpSpPr>
          <a:xfrm>
            <a:off x="508067" y="2425169"/>
            <a:ext cx="2328663" cy="2007662"/>
            <a:chOff x="400491" y="1349992"/>
            <a:chExt cx="2328663" cy="2007662"/>
          </a:xfrm>
        </p:grpSpPr>
        <p:pic>
          <p:nvPicPr>
            <p:cNvPr id="8" name="Grafik 7" descr="Ein Bild, das Box enthält.">
              <a:extLst>
                <a:ext uri="{FF2B5EF4-FFF2-40B4-BE49-F238E27FC236}">
                  <a16:creationId xmlns:a16="http://schemas.microsoft.com/office/drawing/2014/main" id="{5A9A27E8-D793-6935-4C2C-FC86A121F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5" r="66522" b="5384"/>
            <a:stretch/>
          </p:blipFill>
          <p:spPr>
            <a:xfrm>
              <a:off x="400491" y="1349992"/>
              <a:ext cx="2328663" cy="2007662"/>
            </a:xfrm>
            <a:prstGeom prst="rect">
              <a:avLst/>
            </a:prstGeom>
          </p:spPr>
        </p:pic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78BBADF2-5D7B-D855-89C9-A7DD38C36C4F}"/>
                </a:ext>
              </a:extLst>
            </p:cNvPr>
            <p:cNvSpPr/>
            <p:nvPr/>
          </p:nvSpPr>
          <p:spPr>
            <a:xfrm>
              <a:off x="400491" y="1349992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4FEAE40F-C595-65E8-495C-F1812F641F0D}"/>
              </a:ext>
            </a:extLst>
          </p:cNvPr>
          <p:cNvSpPr txBox="1"/>
          <p:nvPr/>
        </p:nvSpPr>
        <p:spPr>
          <a:xfrm>
            <a:off x="3669935" y="1657132"/>
            <a:ext cx="8522065" cy="4175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de-DE" sz="36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Patienten- und Populationsstudien</a:t>
            </a:r>
            <a:endParaRPr lang="de-DE"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3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Freiwillige Menschen nehmen an Studien teil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3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Erkenntnisse über Krankheiten und Lebensgewohnheiten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EBA8BD4C-4B51-62D3-B6A5-1AF6325847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946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E645B-F601-119F-B9C5-37EBBFC32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C6320B96-07FB-8E9E-69AB-BA8DD3EA9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988E1A8-8369-4627-DD15-43DE1467DD39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204C2DBF-C0B1-4E40-7184-10A2D291E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CB5039C-8780-0A1E-F287-3C421A9B302D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5B189957-02A3-527F-F089-1855D2C4D962}"/>
              </a:ext>
            </a:extLst>
          </p:cNvPr>
          <p:cNvGrpSpPr/>
          <p:nvPr/>
        </p:nvGrpSpPr>
        <p:grpSpPr>
          <a:xfrm>
            <a:off x="759831" y="2673042"/>
            <a:ext cx="2328664" cy="2020172"/>
            <a:chOff x="6558203" y="1333041"/>
            <a:chExt cx="2328664" cy="2020172"/>
          </a:xfrm>
        </p:grpSpPr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AC26FEB9-8900-0EC1-AC0F-29EADA766673}"/>
                </a:ext>
              </a:extLst>
            </p:cNvPr>
            <p:cNvGrpSpPr/>
            <p:nvPr/>
          </p:nvGrpSpPr>
          <p:grpSpPr>
            <a:xfrm>
              <a:off x="6558203" y="1345551"/>
              <a:ext cx="2328663" cy="2007662"/>
              <a:chOff x="6617751" y="1817827"/>
              <a:chExt cx="2328663" cy="2007662"/>
            </a:xfrm>
          </p:grpSpPr>
          <p:grpSp>
            <p:nvGrpSpPr>
              <p:cNvPr id="20" name="Gruppieren 19">
                <a:extLst>
                  <a:ext uri="{FF2B5EF4-FFF2-40B4-BE49-F238E27FC236}">
                    <a16:creationId xmlns:a16="http://schemas.microsoft.com/office/drawing/2014/main" id="{8D7B56F9-5875-94DB-C06C-545206D7EF5C}"/>
                  </a:ext>
                </a:extLst>
              </p:cNvPr>
              <p:cNvGrpSpPr/>
              <p:nvPr/>
            </p:nvGrpSpPr>
            <p:grpSpPr>
              <a:xfrm>
                <a:off x="6617751" y="1817827"/>
                <a:ext cx="2328663" cy="2007662"/>
                <a:chOff x="6617751" y="1817827"/>
                <a:chExt cx="2328663" cy="2007662"/>
              </a:xfrm>
            </p:grpSpPr>
            <p:pic>
              <p:nvPicPr>
                <p:cNvPr id="10" name="Grafik 9" descr="Ein Bild, das Box enthält.">
                  <a:extLst>
                    <a:ext uri="{FF2B5EF4-FFF2-40B4-BE49-F238E27FC236}">
                      <a16:creationId xmlns:a16="http://schemas.microsoft.com/office/drawing/2014/main" id="{9217FA62-EC6E-F7BE-EAA1-56C724F204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75" t="863" r="66597" b="55406"/>
                <a:stretch/>
              </p:blipFill>
              <p:spPr>
                <a:xfrm>
                  <a:off x="6617751" y="1817827"/>
                  <a:ext cx="2328663" cy="2007662"/>
                </a:xfrm>
                <a:prstGeom prst="rect">
                  <a:avLst/>
                </a:prstGeom>
              </p:spPr>
            </p:pic>
            <p:sp>
              <p:nvSpPr>
                <p:cNvPr id="15" name="Ellipse 14">
                  <a:extLst>
                    <a:ext uri="{FF2B5EF4-FFF2-40B4-BE49-F238E27FC236}">
                      <a16:creationId xmlns:a16="http://schemas.microsoft.com/office/drawing/2014/main" id="{6E57D0A2-41CE-2CF2-16C8-BC5834D8705C}"/>
                    </a:ext>
                  </a:extLst>
                </p:cNvPr>
                <p:cNvSpPr/>
                <p:nvPr/>
              </p:nvSpPr>
              <p:spPr>
                <a:xfrm>
                  <a:off x="6867331" y="2612571"/>
                  <a:ext cx="1627445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541972FE-0863-AFE2-9AF7-ADC9A23E6C0D}"/>
                    </a:ext>
                  </a:extLst>
                </p:cNvPr>
                <p:cNvSpPr/>
                <p:nvPr/>
              </p:nvSpPr>
              <p:spPr>
                <a:xfrm>
                  <a:off x="6980348" y="2465979"/>
                  <a:ext cx="1335924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19" name="Gruppieren 18">
                <a:extLst>
                  <a:ext uri="{FF2B5EF4-FFF2-40B4-BE49-F238E27FC236}">
                    <a16:creationId xmlns:a16="http://schemas.microsoft.com/office/drawing/2014/main" id="{0ADDCC50-2985-EDCA-2841-D1A4550ECFCF}"/>
                  </a:ext>
                </a:extLst>
              </p:cNvPr>
              <p:cNvGrpSpPr/>
              <p:nvPr/>
            </p:nvGrpSpPr>
            <p:grpSpPr>
              <a:xfrm rot="900000">
                <a:off x="7877830" y="2745131"/>
                <a:ext cx="214604" cy="130624"/>
                <a:chOff x="9594346" y="3034316"/>
                <a:chExt cx="214604" cy="130624"/>
              </a:xfrm>
            </p:grpSpPr>
            <p:sp>
              <p:nvSpPr>
                <p:cNvPr id="17" name="Ellipse 16">
                  <a:extLst>
                    <a:ext uri="{FF2B5EF4-FFF2-40B4-BE49-F238E27FC236}">
                      <a16:creationId xmlns:a16="http://schemas.microsoft.com/office/drawing/2014/main" id="{BBE92C62-5DA6-605D-F5CC-DD8F23B2DF30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8" name="Ellipse 17">
                  <a:extLst>
                    <a:ext uri="{FF2B5EF4-FFF2-40B4-BE49-F238E27FC236}">
                      <a16:creationId xmlns:a16="http://schemas.microsoft.com/office/drawing/2014/main" id="{967335D5-320A-A192-B358-587903D6E2EE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C0944C31-289E-8715-7476-47E9B1FDAAAD}"/>
                  </a:ext>
                </a:extLst>
              </p:cNvPr>
              <p:cNvGrpSpPr/>
              <p:nvPr/>
            </p:nvGrpSpPr>
            <p:grpSpPr>
              <a:xfrm rot="900000">
                <a:off x="7073519" y="2568310"/>
                <a:ext cx="214604" cy="130624"/>
                <a:chOff x="9594346" y="3034316"/>
                <a:chExt cx="214604" cy="130624"/>
              </a:xfrm>
            </p:grpSpPr>
            <p:sp>
              <p:nvSpPr>
                <p:cNvPr id="22" name="Ellipse 21">
                  <a:extLst>
                    <a:ext uri="{FF2B5EF4-FFF2-40B4-BE49-F238E27FC236}">
                      <a16:creationId xmlns:a16="http://schemas.microsoft.com/office/drawing/2014/main" id="{B2D60F8A-C606-61CB-583A-AD8654B5BB35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3" name="Ellipse 22">
                  <a:extLst>
                    <a:ext uri="{FF2B5EF4-FFF2-40B4-BE49-F238E27FC236}">
                      <a16:creationId xmlns:a16="http://schemas.microsoft.com/office/drawing/2014/main" id="{9DB04703-9489-8A35-2C1F-5866C12351F7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4" name="Gruppieren 23">
                <a:extLst>
                  <a:ext uri="{FF2B5EF4-FFF2-40B4-BE49-F238E27FC236}">
                    <a16:creationId xmlns:a16="http://schemas.microsoft.com/office/drawing/2014/main" id="{D11F58DF-B458-0F5B-74BD-DC7BC93342BA}"/>
                  </a:ext>
                </a:extLst>
              </p:cNvPr>
              <p:cNvGrpSpPr/>
              <p:nvPr/>
            </p:nvGrpSpPr>
            <p:grpSpPr>
              <a:xfrm rot="900000">
                <a:off x="7359089" y="2819466"/>
                <a:ext cx="214604" cy="130624"/>
                <a:chOff x="9594346" y="3034316"/>
                <a:chExt cx="214604" cy="130624"/>
              </a:xfrm>
            </p:grpSpPr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E6D8C487-45A1-D96F-EEAD-F5B418D96A07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90E2786B-A73D-64CD-912E-51977050067F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27" name="Gruppieren 26">
                <a:extLst>
                  <a:ext uri="{FF2B5EF4-FFF2-40B4-BE49-F238E27FC236}">
                    <a16:creationId xmlns:a16="http://schemas.microsoft.com/office/drawing/2014/main" id="{0403E1C0-2380-E4EF-8EC0-D72FFC97F197}"/>
                  </a:ext>
                </a:extLst>
              </p:cNvPr>
              <p:cNvGrpSpPr/>
              <p:nvPr/>
            </p:nvGrpSpPr>
            <p:grpSpPr>
              <a:xfrm rot="20700000" flipV="1">
                <a:off x="7681053" y="2986519"/>
                <a:ext cx="214604" cy="130624"/>
                <a:chOff x="9594346" y="3034316"/>
                <a:chExt cx="214604" cy="130624"/>
              </a:xfrm>
            </p:grpSpPr>
            <p:sp>
              <p:nvSpPr>
                <p:cNvPr id="28" name="Ellipse 27">
                  <a:extLst>
                    <a:ext uri="{FF2B5EF4-FFF2-40B4-BE49-F238E27FC236}">
                      <a16:creationId xmlns:a16="http://schemas.microsoft.com/office/drawing/2014/main" id="{E57B15D5-B42E-02DD-8F2D-48AC43A4C5FF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DEBA31D1-1F80-1CB0-5555-CC48897B0591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B10CDD48-00FB-EF5F-D128-F0044840A4ED}"/>
                  </a:ext>
                </a:extLst>
              </p:cNvPr>
              <p:cNvGrpSpPr/>
              <p:nvPr/>
            </p:nvGrpSpPr>
            <p:grpSpPr>
              <a:xfrm rot="20700000" flipV="1">
                <a:off x="6982059" y="2835709"/>
                <a:ext cx="214604" cy="130624"/>
                <a:chOff x="9594346" y="3034316"/>
                <a:chExt cx="214604" cy="130624"/>
              </a:xfrm>
            </p:grpSpPr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9665C46B-8C0F-CE8A-3339-9F7D70C8DAF8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F22BB12F-5F8B-EF7A-8673-5A2F9DA5B68A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3" name="Gruppieren 32">
                <a:extLst>
                  <a:ext uri="{FF2B5EF4-FFF2-40B4-BE49-F238E27FC236}">
                    <a16:creationId xmlns:a16="http://schemas.microsoft.com/office/drawing/2014/main" id="{E7AEB46A-EB2E-EB05-D3F3-6F8E063AC805}"/>
                  </a:ext>
                </a:extLst>
              </p:cNvPr>
              <p:cNvGrpSpPr/>
              <p:nvPr/>
            </p:nvGrpSpPr>
            <p:grpSpPr>
              <a:xfrm rot="20700000" flipV="1">
                <a:off x="7573750" y="2580364"/>
                <a:ext cx="214604" cy="130624"/>
                <a:chOff x="9594346" y="3034316"/>
                <a:chExt cx="214604" cy="130624"/>
              </a:xfrm>
            </p:grpSpPr>
            <p:sp>
              <p:nvSpPr>
                <p:cNvPr id="34" name="Ellipse 33">
                  <a:extLst>
                    <a:ext uri="{FF2B5EF4-FFF2-40B4-BE49-F238E27FC236}">
                      <a16:creationId xmlns:a16="http://schemas.microsoft.com/office/drawing/2014/main" id="{DC7A0E00-A9CA-0696-47E2-BC0D97F1B314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5" name="Ellipse 34">
                  <a:extLst>
                    <a:ext uri="{FF2B5EF4-FFF2-40B4-BE49-F238E27FC236}">
                      <a16:creationId xmlns:a16="http://schemas.microsoft.com/office/drawing/2014/main" id="{69918255-6175-FDF9-E972-5FFB4EE4BC96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36" name="Gruppieren 35">
                <a:extLst>
                  <a:ext uri="{FF2B5EF4-FFF2-40B4-BE49-F238E27FC236}">
                    <a16:creationId xmlns:a16="http://schemas.microsoft.com/office/drawing/2014/main" id="{96B4930C-BE19-4A76-9DA1-6C7CB4291D94}"/>
                  </a:ext>
                </a:extLst>
              </p:cNvPr>
              <p:cNvGrpSpPr/>
              <p:nvPr/>
            </p:nvGrpSpPr>
            <p:grpSpPr>
              <a:xfrm rot="900000">
                <a:off x="8236005" y="2787585"/>
                <a:ext cx="214604" cy="130624"/>
                <a:chOff x="9594346" y="3034316"/>
                <a:chExt cx="214604" cy="130624"/>
              </a:xfrm>
            </p:grpSpPr>
            <p:sp>
              <p:nvSpPr>
                <p:cNvPr id="37" name="Ellipse 36">
                  <a:extLst>
                    <a:ext uri="{FF2B5EF4-FFF2-40B4-BE49-F238E27FC236}">
                      <a16:creationId xmlns:a16="http://schemas.microsoft.com/office/drawing/2014/main" id="{76A17D07-24C8-5775-B13D-8D2C2814C953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8" name="Ellipse 37">
                  <a:extLst>
                    <a:ext uri="{FF2B5EF4-FFF2-40B4-BE49-F238E27FC236}">
                      <a16:creationId xmlns:a16="http://schemas.microsoft.com/office/drawing/2014/main" id="{166229B2-3F01-59D4-82DE-6F424B95F426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321B7A55-A473-FA74-43C8-51E0E0C657CC}"/>
                </a:ext>
              </a:extLst>
            </p:cNvPr>
            <p:cNvSpPr/>
            <p:nvPr/>
          </p:nvSpPr>
          <p:spPr>
            <a:xfrm>
              <a:off x="6558204" y="1333041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0" name="Textfeld 49">
            <a:extLst>
              <a:ext uri="{FF2B5EF4-FFF2-40B4-BE49-F238E27FC236}">
                <a16:creationId xmlns:a16="http://schemas.microsoft.com/office/drawing/2014/main" id="{D084EAEA-BFC0-B1B4-EAE6-923AB0CC2AF2}"/>
              </a:ext>
            </a:extLst>
          </p:cNvPr>
          <p:cNvSpPr txBox="1"/>
          <p:nvPr/>
        </p:nvSpPr>
        <p:spPr>
          <a:xfrm>
            <a:off x="4098193" y="1371593"/>
            <a:ext cx="8093807" cy="4360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Zellkultur</a:t>
            </a:r>
            <a:b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Menschliche Zellen wachsen im Labor</a:t>
            </a:r>
          </a:p>
          <a:p>
            <a:pPr>
              <a:spcAft>
                <a:spcPts val="400"/>
              </a:spcAft>
            </a:pPr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Beobachtung der Zellen</a:t>
            </a:r>
          </a:p>
          <a:p>
            <a:pPr>
              <a:spcAft>
                <a:spcPts val="400"/>
              </a:spcAft>
            </a:pPr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Testen von Wirkstoffen und biologischen Prozessen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20B2E4F6-18B3-60F8-78DE-B96122FE93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24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F06DA-C898-AEAA-F3C6-A02EC9371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7C074E5C-182E-33DC-6A91-D475C6F8A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11CDA064-124B-9024-11B2-E567BA2B0B93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9AEE6920-B324-4B86-B9A0-E72FFB364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DAE4E7DC-E48C-343A-8B2F-205BA0706DC6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28A6B1D9-F708-8942-3958-D2EB8ED3802F}"/>
              </a:ext>
            </a:extLst>
          </p:cNvPr>
          <p:cNvGrpSpPr/>
          <p:nvPr/>
        </p:nvGrpSpPr>
        <p:grpSpPr>
          <a:xfrm>
            <a:off x="583371" y="2864022"/>
            <a:ext cx="2361271" cy="2007662"/>
            <a:chOff x="367883" y="3847620"/>
            <a:chExt cx="2361271" cy="2007662"/>
          </a:xfrm>
        </p:grpSpPr>
        <p:pic>
          <p:nvPicPr>
            <p:cNvPr id="9" name="Grafik 8" descr="Ein Bild, das Box enthält.">
              <a:extLst>
                <a:ext uri="{FF2B5EF4-FFF2-40B4-BE49-F238E27FC236}">
                  <a16:creationId xmlns:a16="http://schemas.microsoft.com/office/drawing/2014/main" id="{4ECA6EFE-A3D8-D63C-23D2-40633BFF3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35" t="50557" r="-313" b="5723"/>
            <a:stretch/>
          </p:blipFill>
          <p:spPr>
            <a:xfrm>
              <a:off x="400491" y="3848172"/>
              <a:ext cx="2328663" cy="2007110"/>
            </a:xfrm>
            <a:prstGeom prst="rect">
              <a:avLst/>
            </a:prstGeom>
          </p:spPr>
        </p:pic>
        <p:sp>
          <p:nvSpPr>
            <p:cNvPr id="41" name="Rechteck 40">
              <a:extLst>
                <a:ext uri="{FF2B5EF4-FFF2-40B4-BE49-F238E27FC236}">
                  <a16:creationId xmlns:a16="http://schemas.microsoft.com/office/drawing/2014/main" id="{E2D08087-6FB6-0830-0AC2-1451EEA64556}"/>
                </a:ext>
              </a:extLst>
            </p:cNvPr>
            <p:cNvSpPr/>
            <p:nvPr/>
          </p:nvSpPr>
          <p:spPr>
            <a:xfrm>
              <a:off x="367883" y="3847620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1E129135-FAA3-AE8B-F3F0-B7A93B8D83BA}"/>
              </a:ext>
            </a:extLst>
          </p:cNvPr>
          <p:cNvSpPr txBox="1"/>
          <p:nvPr/>
        </p:nvSpPr>
        <p:spPr>
          <a:xfrm>
            <a:off x="4001846" y="1444633"/>
            <a:ext cx="9294606" cy="5129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Künstliche Intelligenz (KI)</a:t>
            </a:r>
            <a:b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Computer lernen Aufgaben zu lösen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 großer Datensätze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Entdeckung von Zusammenhängen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Vorhersage von medizinischen Prozessen</a:t>
            </a:r>
          </a:p>
          <a:p>
            <a:pPr marL="285750" indent="-285750" algn="just">
              <a:buFontTx/>
              <a:buChar char="-"/>
            </a:pPr>
            <a:endParaRPr lang="de-DE" sz="3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C2C687A6-5361-2B4C-64F2-F6FF4DFDE0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3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Schrift, Grafiken, Kalligrafie enthält.">
            <a:extLst>
              <a:ext uri="{FF2B5EF4-FFF2-40B4-BE49-F238E27FC236}">
                <a16:creationId xmlns:a16="http://schemas.microsoft.com/office/drawing/2014/main" id="{EF1AB6F7-26C6-43B8-E5C9-D1D95910CA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F6053B0C-C891-F9FB-830E-EA891912B79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Ein Bild, das Text, Schrift, Cartoon, Design enthält.">
            <a:extLst>
              <a:ext uri="{FF2B5EF4-FFF2-40B4-BE49-F238E27FC236}">
                <a16:creationId xmlns:a16="http://schemas.microsoft.com/office/drawing/2014/main" id="{AEA9D5A6-85D1-E3FD-557A-CEAEA7DBD8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4085943-C38C-8042-6480-C735CF25ABF4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Haben Tierversuche einen Sinn?</a:t>
            </a:r>
          </a:p>
        </p:txBody>
      </p:sp>
      <p:pic>
        <p:nvPicPr>
          <p:cNvPr id="10" name="Onlinemedien 3" title="Sinn oder Unsinn Tierversuche? - Was man darüber wissen sollte">
            <a:hlinkClick r:id="" action="ppaction://media"/>
            <a:extLst>
              <a:ext uri="{FF2B5EF4-FFF2-40B4-BE49-F238E27FC236}">
                <a16:creationId xmlns:a16="http://schemas.microsoft.com/office/drawing/2014/main" id="{C002B8DF-4168-9BD3-D90A-62718152585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906413" y="1205311"/>
            <a:ext cx="8379174" cy="4734244"/>
          </a:xfrm>
          <a:prstGeom prst="rect">
            <a:avLst/>
          </a:prstGeom>
        </p:spPr>
      </p:pic>
      <p:pic>
        <p:nvPicPr>
          <p:cNvPr id="2" name="Grafik 1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467AFB35-7D9B-6578-DE31-E5CF0EEF5F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0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13287-930E-4846-0FC4-6DC03AAE5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BC6A2A3A-7B7E-1094-9B71-2CC214DA4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E88294B-E7B4-9CA4-E9C0-F76D1ABAB272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31A40921-7BBD-38E8-542C-133DAEAEB3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3C983C9F-49A9-4E6F-6C61-CB373D79F541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>
            <a:extLst>
              <a:ext uri="{FF2B5EF4-FFF2-40B4-BE49-F238E27FC236}">
                <a16:creationId xmlns:a16="http://schemas.microsoft.com/office/drawing/2014/main" id="{C38CEBFB-BACA-BA99-B43E-665E6D278686}"/>
              </a:ext>
            </a:extLst>
          </p:cNvPr>
          <p:cNvSpPr txBox="1"/>
          <p:nvPr/>
        </p:nvSpPr>
        <p:spPr>
          <a:xfrm>
            <a:off x="3625328" y="1279051"/>
            <a:ext cx="9294606" cy="5560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Mini-Organe (Organoide)</a:t>
            </a:r>
          </a:p>
          <a:p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Aus menschlichen Zellen gezüchtet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Wenige Millimeter groß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Verhalten sich ähnlich wie das „Original“ im menschlichen Körper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Testung von Medikamenten, Chemikalien, ….</a:t>
            </a:r>
          </a:p>
          <a:p>
            <a:pPr marL="285750" indent="-285750" algn="just">
              <a:buFontTx/>
              <a:buChar char="-"/>
            </a:pPr>
            <a:endParaRPr lang="de-DE" sz="3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9C055866-DA20-F4B6-5E83-64AC3CDFEC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  <p:pic>
        <p:nvPicPr>
          <p:cNvPr id="5" name="Grafik 4" descr="Ein Bild, das Design enthält.&#10;&#10;KI-generierte Inhalte können fehlerhaft sein.">
            <a:extLst>
              <a:ext uri="{FF2B5EF4-FFF2-40B4-BE49-F238E27FC236}">
                <a16:creationId xmlns:a16="http://schemas.microsoft.com/office/drawing/2014/main" id="{BBBE2A40-DBD7-55B8-6225-6FC291C76A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630" r="5467"/>
          <a:stretch>
            <a:fillRect/>
          </a:stretch>
        </p:blipFill>
        <p:spPr>
          <a:xfrm>
            <a:off x="618650" y="2660895"/>
            <a:ext cx="2328663" cy="203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134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5DA8A-2E68-1FF4-027F-1F475A8B6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74A7D196-401F-CC2E-3F18-D43C4A711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3A5F96E6-494C-EE4A-E5DE-F77EF3D90E38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Methoden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ACBDCE8B-AC5C-292C-805A-E57FB5510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EA4B100-1AD1-6002-FDFC-13BD60E45A0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D2095330-3ABC-6076-B174-D638A31188A4}"/>
              </a:ext>
            </a:extLst>
          </p:cNvPr>
          <p:cNvGrpSpPr/>
          <p:nvPr/>
        </p:nvGrpSpPr>
        <p:grpSpPr>
          <a:xfrm>
            <a:off x="625939" y="1733000"/>
            <a:ext cx="2348182" cy="2007669"/>
            <a:chOff x="6558203" y="3740746"/>
            <a:chExt cx="2348182" cy="2007669"/>
          </a:xfrm>
        </p:grpSpPr>
        <p:pic>
          <p:nvPicPr>
            <p:cNvPr id="7" name="Grafik 6" descr="Ein Bild, das Box enthält.">
              <a:extLst>
                <a:ext uri="{FF2B5EF4-FFF2-40B4-BE49-F238E27FC236}">
                  <a16:creationId xmlns:a16="http://schemas.microsoft.com/office/drawing/2014/main" id="{00364592-0BDF-9489-1E83-6EA595A20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95" t="62" r="33028" b="56206"/>
            <a:stretch/>
          </p:blipFill>
          <p:spPr>
            <a:xfrm>
              <a:off x="6577722" y="3740746"/>
              <a:ext cx="2328663" cy="2007662"/>
            </a:xfrm>
            <a:prstGeom prst="rect">
              <a:avLst/>
            </a:prstGeom>
          </p:spPr>
        </p:pic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9D5032EC-B068-B436-0A63-77DDB82D9873}"/>
                </a:ext>
              </a:extLst>
            </p:cNvPr>
            <p:cNvSpPr/>
            <p:nvPr/>
          </p:nvSpPr>
          <p:spPr>
            <a:xfrm>
              <a:off x="6558203" y="3740753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9" name="Textfeld 48">
            <a:extLst>
              <a:ext uri="{FF2B5EF4-FFF2-40B4-BE49-F238E27FC236}">
                <a16:creationId xmlns:a16="http://schemas.microsoft.com/office/drawing/2014/main" id="{B4A0A7C5-B3D6-30C2-B34E-67836CD18C23}"/>
              </a:ext>
            </a:extLst>
          </p:cNvPr>
          <p:cNvSpPr txBox="1"/>
          <p:nvPr/>
        </p:nvSpPr>
        <p:spPr>
          <a:xfrm>
            <a:off x="3368605" y="1068143"/>
            <a:ext cx="8197456" cy="534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Multi-Organ-Chips</a:t>
            </a:r>
            <a:b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Viele Mini-Organe zusammengeschaltet auf einem Chip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Verstehen, wie unsere Organe zusammenarbeiten</a:t>
            </a:r>
          </a:p>
          <a:p>
            <a:pPr marL="285750" indent="-285750">
              <a:spcAft>
                <a:spcPts val="400"/>
              </a:spcAft>
              <a:buFontTx/>
              <a:buChar char="-"/>
            </a:pPr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Aft>
                <a:spcPts val="400"/>
              </a:spcAft>
              <a:buFontTx/>
              <a:buChar char="-"/>
            </a:pPr>
            <a:r>
              <a:rPr lang="de-DE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Testen von Medikamenten, Chemikalien, Pestiziden, …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938C393A-6604-6A0F-68F6-4A8F7A1EBF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  <p:pic>
        <p:nvPicPr>
          <p:cNvPr id="13" name="Grafik 12" descr="Ein Bild, das Röhre, Im Haus enthält.&#10;&#10;KI-generierte Inhalte können fehlerhaft sein.">
            <a:extLst>
              <a:ext uri="{FF2B5EF4-FFF2-40B4-BE49-F238E27FC236}">
                <a16:creationId xmlns:a16="http://schemas.microsoft.com/office/drawing/2014/main" id="{88CABCD3-B5BC-4BDD-3ED2-E37988F240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932" y="4146128"/>
            <a:ext cx="3026741" cy="193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383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4CFD4-A113-3E34-FA90-537F809A5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09A4B35C-A700-6ED1-EA2A-3BC186429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0220EEC2-6765-650A-27C5-7D6AE996F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4D74D1C3-AE38-0F5B-25F5-33E127EB02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E1C199E9-AB4D-0E2B-D1EC-44A503FAD15C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8956BD14-E623-6791-6006-61B59D71D050}"/>
              </a:ext>
            </a:extLst>
          </p:cNvPr>
          <p:cNvSpPr txBox="1"/>
          <p:nvPr/>
        </p:nvSpPr>
        <p:spPr>
          <a:xfrm>
            <a:off x="253926" y="1166842"/>
            <a:ext cx="116841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kann man gegen Tierversuche tun?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0214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CDE01-A1C4-E4FB-2D78-AAF113E1E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AA3808F9-47EE-0C8D-295A-54BF0ADB6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2E3765F0-9BDE-93E9-1A6D-BCDEC65E13F4}"/>
              </a:ext>
            </a:extLst>
          </p:cNvPr>
          <p:cNvSpPr txBox="1"/>
          <p:nvPr/>
        </p:nvSpPr>
        <p:spPr>
          <a:xfrm>
            <a:off x="367884" y="210906"/>
            <a:ext cx="9119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kann man gegen Tierversuche tun?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441A3AE9-60A7-BCAA-7317-15499DE78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FCCAF44-F7AD-39EC-378F-791EBA301301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B427DB70-BA9A-C396-D415-E0AB8688CEE3}"/>
              </a:ext>
            </a:extLst>
          </p:cNvPr>
          <p:cNvSpPr/>
          <p:nvPr/>
        </p:nvSpPr>
        <p:spPr>
          <a:xfrm>
            <a:off x="3651503" y="1963098"/>
            <a:ext cx="4888993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Wie kann ich </a:t>
            </a:r>
            <a:b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helfen?</a:t>
            </a:r>
          </a:p>
        </p:txBody>
      </p:sp>
      <p:sp>
        <p:nvSpPr>
          <p:cNvPr id="4" name="Wolke 3">
            <a:extLst>
              <a:ext uri="{FF2B5EF4-FFF2-40B4-BE49-F238E27FC236}">
                <a16:creationId xmlns:a16="http://schemas.microsoft.com/office/drawing/2014/main" id="{1D8BB378-E71F-4625-F4F0-46928A3FA5DD}"/>
              </a:ext>
            </a:extLst>
          </p:cNvPr>
          <p:cNvSpPr/>
          <p:nvPr/>
        </p:nvSpPr>
        <p:spPr>
          <a:xfrm>
            <a:off x="4110805" y="4943433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Wolke 4">
            <a:extLst>
              <a:ext uri="{FF2B5EF4-FFF2-40B4-BE49-F238E27FC236}">
                <a16:creationId xmlns:a16="http://schemas.microsoft.com/office/drawing/2014/main" id="{D911D56E-1CA2-0844-76BD-56F6BD38F877}"/>
              </a:ext>
            </a:extLst>
          </p:cNvPr>
          <p:cNvSpPr/>
          <p:nvPr/>
        </p:nvSpPr>
        <p:spPr>
          <a:xfrm>
            <a:off x="3688854" y="5589966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Grafik 6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2F89AC7B-3474-6742-C637-5054471870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886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4958E-CA33-BDB4-3436-36A35C721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B03EB33D-F40B-4346-B0B9-AFCC72557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306D24F5-3A56-9E91-40EE-5B9C6AACDE56}"/>
              </a:ext>
            </a:extLst>
          </p:cNvPr>
          <p:cNvSpPr txBox="1"/>
          <p:nvPr/>
        </p:nvSpPr>
        <p:spPr>
          <a:xfrm>
            <a:off x="367884" y="210906"/>
            <a:ext cx="9119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kann man gegen Tierversuche tun?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BFD71558-3A54-3A36-A0EC-0353863DC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E41D34BD-7C59-F795-E9AF-FB6051F82C0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Wolke 5">
            <a:extLst>
              <a:ext uri="{FF2B5EF4-FFF2-40B4-BE49-F238E27FC236}">
                <a16:creationId xmlns:a16="http://schemas.microsoft.com/office/drawing/2014/main" id="{401CCECD-9C85-DBDB-1A61-F2DB509CB135}"/>
              </a:ext>
            </a:extLst>
          </p:cNvPr>
          <p:cNvSpPr/>
          <p:nvPr/>
        </p:nvSpPr>
        <p:spPr>
          <a:xfrm>
            <a:off x="3651503" y="1963098"/>
            <a:ext cx="4888993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Wie kann ich   </a:t>
            </a:r>
            <a:b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helfen?</a:t>
            </a:r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9F26D61D-10EB-164F-5390-EB29B8A1FCBB}"/>
              </a:ext>
            </a:extLst>
          </p:cNvPr>
          <p:cNvSpPr/>
          <p:nvPr/>
        </p:nvSpPr>
        <p:spPr>
          <a:xfrm>
            <a:off x="4110805" y="4943433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Wolke 8">
            <a:extLst>
              <a:ext uri="{FF2B5EF4-FFF2-40B4-BE49-F238E27FC236}">
                <a16:creationId xmlns:a16="http://schemas.microsoft.com/office/drawing/2014/main" id="{F87483B9-92AE-1102-2A91-03D1EBFDA44F}"/>
              </a:ext>
            </a:extLst>
          </p:cNvPr>
          <p:cNvSpPr/>
          <p:nvPr/>
        </p:nvSpPr>
        <p:spPr>
          <a:xfrm>
            <a:off x="3688854" y="5589966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Wolke 16">
            <a:extLst>
              <a:ext uri="{FF2B5EF4-FFF2-40B4-BE49-F238E27FC236}">
                <a16:creationId xmlns:a16="http://schemas.microsoft.com/office/drawing/2014/main" id="{52A672B7-C18E-3528-9C61-1BF9614BC5A4}"/>
              </a:ext>
            </a:extLst>
          </p:cNvPr>
          <p:cNvSpPr/>
          <p:nvPr/>
        </p:nvSpPr>
        <p:spPr>
          <a:xfrm>
            <a:off x="9106317" y="1290484"/>
            <a:ext cx="2237957" cy="1308361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Wolke 17">
            <a:extLst>
              <a:ext uri="{FF2B5EF4-FFF2-40B4-BE49-F238E27FC236}">
                <a16:creationId xmlns:a16="http://schemas.microsoft.com/office/drawing/2014/main" id="{4CAEE0DA-95AF-7752-397C-EA07DB5C6A8C}"/>
              </a:ext>
            </a:extLst>
          </p:cNvPr>
          <p:cNvSpPr/>
          <p:nvPr/>
        </p:nvSpPr>
        <p:spPr>
          <a:xfrm>
            <a:off x="6320780" y="4810844"/>
            <a:ext cx="3132788" cy="1318297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Wolke 18">
            <a:extLst>
              <a:ext uri="{FF2B5EF4-FFF2-40B4-BE49-F238E27FC236}">
                <a16:creationId xmlns:a16="http://schemas.microsoft.com/office/drawing/2014/main" id="{792998CB-4C08-870C-30CC-FD23EC678CB8}"/>
              </a:ext>
            </a:extLst>
          </p:cNvPr>
          <p:cNvSpPr/>
          <p:nvPr/>
        </p:nvSpPr>
        <p:spPr>
          <a:xfrm>
            <a:off x="232825" y="2823969"/>
            <a:ext cx="2528585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Wolke 19">
            <a:extLst>
              <a:ext uri="{FF2B5EF4-FFF2-40B4-BE49-F238E27FC236}">
                <a16:creationId xmlns:a16="http://schemas.microsoft.com/office/drawing/2014/main" id="{433C01BC-6AB1-956E-CB50-6E2153454D25}"/>
              </a:ext>
            </a:extLst>
          </p:cNvPr>
          <p:cNvSpPr/>
          <p:nvPr/>
        </p:nvSpPr>
        <p:spPr>
          <a:xfrm>
            <a:off x="1516829" y="1118759"/>
            <a:ext cx="2764156" cy="1468205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Wolke 20">
            <a:extLst>
              <a:ext uri="{FF2B5EF4-FFF2-40B4-BE49-F238E27FC236}">
                <a16:creationId xmlns:a16="http://schemas.microsoft.com/office/drawing/2014/main" id="{C72DBEAE-DF24-10FC-DA3A-DEEE73EBFF8A}"/>
              </a:ext>
            </a:extLst>
          </p:cNvPr>
          <p:cNvSpPr/>
          <p:nvPr/>
        </p:nvSpPr>
        <p:spPr>
          <a:xfrm>
            <a:off x="9050411" y="3105494"/>
            <a:ext cx="2842089" cy="1690009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7941CEC-19F3-AE8B-0DC5-6AC45FF06289}"/>
              </a:ext>
            </a:extLst>
          </p:cNvPr>
          <p:cNvSpPr txBox="1"/>
          <p:nvPr/>
        </p:nvSpPr>
        <p:spPr>
          <a:xfrm>
            <a:off x="1785851" y="1536110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Darüber sprechen und aufklären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5337D46-E28E-7418-DBA4-5CC052B311A5}"/>
              </a:ext>
            </a:extLst>
          </p:cNvPr>
          <p:cNvSpPr txBox="1"/>
          <p:nvPr/>
        </p:nvSpPr>
        <p:spPr>
          <a:xfrm>
            <a:off x="6624700" y="5074557"/>
            <a:ext cx="2370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Produkte kaufen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CBF16786-D2A2-D64F-9639-0F9487135A1D}"/>
              </a:ext>
            </a:extLst>
          </p:cNvPr>
          <p:cNvSpPr txBox="1"/>
          <p:nvPr/>
        </p:nvSpPr>
        <p:spPr>
          <a:xfrm>
            <a:off x="8965516" y="3406346"/>
            <a:ext cx="30118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Tierschutz-organisationen unterstützen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81EF039-CABA-474B-2B76-A07A95280305}"/>
              </a:ext>
            </a:extLst>
          </p:cNvPr>
          <p:cNvSpPr txBox="1"/>
          <p:nvPr/>
        </p:nvSpPr>
        <p:spPr>
          <a:xfrm>
            <a:off x="322528" y="3117250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Tierschutz-AG in der Schule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8D32281-C751-FEF3-EE85-B8053E5CF02C}"/>
              </a:ext>
            </a:extLst>
          </p:cNvPr>
          <p:cNvSpPr txBox="1"/>
          <p:nvPr/>
        </p:nvSpPr>
        <p:spPr>
          <a:xfrm>
            <a:off x="9213309" y="1558246"/>
            <a:ext cx="2023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Briefe und </a:t>
            </a:r>
          </a:p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Postkarten</a:t>
            </a:r>
          </a:p>
        </p:txBody>
      </p:sp>
      <p:sp>
        <p:nvSpPr>
          <p:cNvPr id="28" name="Wolke 27">
            <a:extLst>
              <a:ext uri="{FF2B5EF4-FFF2-40B4-BE49-F238E27FC236}">
                <a16:creationId xmlns:a16="http://schemas.microsoft.com/office/drawing/2014/main" id="{DA47D988-0FCD-0E64-938F-F00A8BC54461}"/>
              </a:ext>
            </a:extLst>
          </p:cNvPr>
          <p:cNvSpPr/>
          <p:nvPr/>
        </p:nvSpPr>
        <p:spPr>
          <a:xfrm>
            <a:off x="1092478" y="4384976"/>
            <a:ext cx="2155794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65F834FF-7D3C-D38B-6A83-32560C80843F}"/>
              </a:ext>
            </a:extLst>
          </p:cNvPr>
          <p:cNvSpPr txBox="1"/>
          <p:nvPr/>
        </p:nvSpPr>
        <p:spPr>
          <a:xfrm>
            <a:off x="995786" y="4653850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Poster und Referate</a:t>
            </a:r>
          </a:p>
        </p:txBody>
      </p:sp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DF093052-D4FE-F512-ACD3-D023C1AEFC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59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829BB-6967-A08E-FBD3-4E3A72EB2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4A989CD9-5EC1-7A46-0F58-B32234E0B0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639B845B-2AB4-AD9D-C10F-BC09F8B2A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88A673FC-863A-2916-0A91-21F0DDE4D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96478BFB-BD1B-2043-1CD4-7A22729B44E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fik 7" descr="Ein Bild, das Cartoon, Kunst enthält.">
            <a:extLst>
              <a:ext uri="{FF2B5EF4-FFF2-40B4-BE49-F238E27FC236}">
                <a16:creationId xmlns:a16="http://schemas.microsoft.com/office/drawing/2014/main" id="{69C17481-9A42-A059-A582-EAB2FE20B5B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866" y="345197"/>
            <a:ext cx="5483451" cy="5200711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EC8AFAF-177B-4116-65C9-413B2B33FDAA}"/>
              </a:ext>
            </a:extLst>
          </p:cNvPr>
          <p:cNvSpPr txBox="1"/>
          <p:nvPr/>
        </p:nvSpPr>
        <p:spPr>
          <a:xfrm>
            <a:off x="320601" y="1792343"/>
            <a:ext cx="116841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Dein Handabdruck </a:t>
            </a:r>
          </a:p>
          <a:p>
            <a:pPr algn="ctr"/>
            <a:r>
              <a:rPr lang="de-DE" sz="80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für den Tierschutz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2078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7C679-270A-D812-EBE0-44379BF67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A0C91309-3567-1E0A-DA6B-3DE239FCF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B6B69993-769A-3550-612E-0F7185DC1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B0F0FD1B-372C-C1F2-3FD1-48363661DB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A0333C51-7932-FC9C-4AE4-7BC35707B48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62C38407-55DC-B367-CB80-4841B7EB8E61}"/>
              </a:ext>
            </a:extLst>
          </p:cNvPr>
          <p:cNvSpPr txBox="1"/>
          <p:nvPr/>
        </p:nvSpPr>
        <p:spPr>
          <a:xfrm>
            <a:off x="1675289" y="1540910"/>
            <a:ext cx="4420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Danke!</a:t>
            </a:r>
            <a:endParaRPr lang="de-DE" sz="88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Grafik 6" descr="Ein Bild, das Cartoon, Entwurf, Zeichnung, Darstellung enthält.&#10;&#10;KI-generierte Inhalte können fehlerhaft sein.">
            <a:extLst>
              <a:ext uri="{FF2B5EF4-FFF2-40B4-BE49-F238E27FC236}">
                <a16:creationId xmlns:a16="http://schemas.microsoft.com/office/drawing/2014/main" id="{89C5FA51-D63A-9792-C513-292916BF55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822" y="-92035"/>
            <a:ext cx="5487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74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79E5E-798C-D2FA-8226-10C37112F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148DEB40-0B58-F3AE-2B4A-25FC8A893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7635785-7AC3-B32C-E758-33A8176B8A12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Brainstorming: Tierversuche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A3A5000A-B98B-EE1C-36AA-87E6231EFD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1931AEA-F875-4E4C-D2B1-BCC2232977E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Wolke 3">
            <a:extLst>
              <a:ext uri="{FF2B5EF4-FFF2-40B4-BE49-F238E27FC236}">
                <a16:creationId xmlns:a16="http://schemas.microsoft.com/office/drawing/2014/main" id="{B4B7BC9C-8962-93A2-78EE-637A5165C539}"/>
              </a:ext>
            </a:extLst>
          </p:cNvPr>
          <p:cNvSpPr/>
          <p:nvPr/>
        </p:nvSpPr>
        <p:spPr>
          <a:xfrm>
            <a:off x="3320992" y="1644738"/>
            <a:ext cx="5980176" cy="3329598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Wolke 4">
            <a:extLst>
              <a:ext uri="{FF2B5EF4-FFF2-40B4-BE49-F238E27FC236}">
                <a16:creationId xmlns:a16="http://schemas.microsoft.com/office/drawing/2014/main" id="{71371A00-4D3F-346C-01D9-70BEF890736C}"/>
              </a:ext>
            </a:extLst>
          </p:cNvPr>
          <p:cNvSpPr/>
          <p:nvPr/>
        </p:nvSpPr>
        <p:spPr>
          <a:xfrm>
            <a:off x="3596639" y="4755682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Wolke 5">
            <a:extLst>
              <a:ext uri="{FF2B5EF4-FFF2-40B4-BE49-F238E27FC236}">
                <a16:creationId xmlns:a16="http://schemas.microsoft.com/office/drawing/2014/main" id="{78FEAEA6-66FE-F8BD-BD32-7DB8D7188F8E}"/>
              </a:ext>
            </a:extLst>
          </p:cNvPr>
          <p:cNvSpPr/>
          <p:nvPr/>
        </p:nvSpPr>
        <p:spPr>
          <a:xfrm>
            <a:off x="3174688" y="5402215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F712B96-6C83-81E4-4DB2-74C3036722E0}"/>
              </a:ext>
            </a:extLst>
          </p:cNvPr>
          <p:cNvSpPr txBox="1"/>
          <p:nvPr/>
        </p:nvSpPr>
        <p:spPr>
          <a:xfrm>
            <a:off x="3646149" y="2508913"/>
            <a:ext cx="53298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habt ihr erwartet? </a:t>
            </a:r>
            <a:b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hat euch </a:t>
            </a:r>
          </a:p>
          <a:p>
            <a:pPr algn="ctr"/>
            <a:r>
              <a:rPr lang="de-DE" sz="3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überrascht?</a:t>
            </a:r>
          </a:p>
          <a:p>
            <a:endParaRPr lang="de-DE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Grafik 7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6376BF68-D211-F1B1-DF6F-9FA4E6C76C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02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0C798-8374-708A-5A9F-2DBF6FC60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2352C9D2-BDDC-DA02-770D-68FCF2EA0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9FDEB3D-15F0-9F3E-0C1C-076F21A72C4F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Wozu werden Tierversuche gemacht?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7CC43AB0-F51B-6919-18AC-5FF85229E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024AC9C-D5B0-E3E1-AB89-A294AB972BF6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Ein Bild, das Droge, Arzneimittel, Medizin, Pille enthält.">
            <a:extLst>
              <a:ext uri="{FF2B5EF4-FFF2-40B4-BE49-F238E27FC236}">
                <a16:creationId xmlns:a16="http://schemas.microsoft.com/office/drawing/2014/main" id="{B1E74217-E44B-3C40-8011-9CBD297CDB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t="22303" r="-1835" b="18121"/>
          <a:stretch/>
        </p:blipFill>
        <p:spPr>
          <a:xfrm>
            <a:off x="162052" y="1433104"/>
            <a:ext cx="2911242" cy="1336336"/>
          </a:xfrm>
          <a:prstGeom prst="rect">
            <a:avLst/>
          </a:prstGeom>
        </p:spPr>
      </p:pic>
      <p:pic>
        <p:nvPicPr>
          <p:cNvPr id="32" name="Grafik 31" descr="Ein Bild, das Text, Screenshot, Rechteck, Papierprodukt enthält.">
            <a:extLst>
              <a:ext uri="{FF2B5EF4-FFF2-40B4-BE49-F238E27FC236}">
                <a16:creationId xmlns:a16="http://schemas.microsoft.com/office/drawing/2014/main" id="{1292E46F-B8DD-8FBD-7825-E56169B290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0" t="22224" r="47393" b="51109"/>
          <a:stretch/>
        </p:blipFill>
        <p:spPr>
          <a:xfrm>
            <a:off x="35108" y="2696407"/>
            <a:ext cx="1201052" cy="977835"/>
          </a:xfrm>
          <a:prstGeom prst="rect">
            <a:avLst/>
          </a:prstGeom>
        </p:spPr>
      </p:pic>
      <p:pic>
        <p:nvPicPr>
          <p:cNvPr id="35" name="Grafik 34" descr="Ein Bild, das Babyspielzeug, Plastik, Spielzeug enthält.">
            <a:extLst>
              <a:ext uri="{FF2B5EF4-FFF2-40B4-BE49-F238E27FC236}">
                <a16:creationId xmlns:a16="http://schemas.microsoft.com/office/drawing/2014/main" id="{EC83925B-FC97-7648-7CF1-BF93DF7129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4783963" y="1196630"/>
            <a:ext cx="1186807" cy="890105"/>
          </a:xfrm>
          <a:prstGeom prst="rect">
            <a:avLst/>
          </a:prstGeom>
        </p:spPr>
      </p:pic>
      <p:pic>
        <p:nvPicPr>
          <p:cNvPr id="38" name="Grafik 37" descr="Ein Bild, das Supermarkt, Einzelhandelsgeschäft, Einkaufswagen, Regal enthält.&#10;&#10;Automatisch generierte Beschreibung">
            <a:extLst>
              <a:ext uri="{FF2B5EF4-FFF2-40B4-BE49-F238E27FC236}">
                <a16:creationId xmlns:a16="http://schemas.microsoft.com/office/drawing/2014/main" id="{3DF95259-A4AD-2FBB-71D3-E4043EAA4B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0"/>
          <a:stretch/>
        </p:blipFill>
        <p:spPr>
          <a:xfrm>
            <a:off x="9938306" y="3440428"/>
            <a:ext cx="1861236" cy="2608423"/>
          </a:xfrm>
          <a:prstGeom prst="rect">
            <a:avLst/>
          </a:prstGeom>
        </p:spPr>
      </p:pic>
      <p:pic>
        <p:nvPicPr>
          <p:cNvPr id="40" name="Grafik 39" descr="Ein Bild, das Essen, Flasche, Getränk, Wasser trinken enthält.&#10;&#10;Automatisch generierte Beschreibung">
            <a:extLst>
              <a:ext uri="{FF2B5EF4-FFF2-40B4-BE49-F238E27FC236}">
                <a16:creationId xmlns:a16="http://schemas.microsoft.com/office/drawing/2014/main" id="{9F03D44A-E1DD-8D47-3FFC-DF79ABCFAD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2" t="18528" r="35638" b="12371"/>
          <a:stretch/>
        </p:blipFill>
        <p:spPr>
          <a:xfrm>
            <a:off x="11005261" y="4581160"/>
            <a:ext cx="1003505" cy="1538756"/>
          </a:xfrm>
          <a:prstGeom prst="rect">
            <a:avLst/>
          </a:prstGeom>
        </p:spPr>
      </p:pic>
      <p:pic>
        <p:nvPicPr>
          <p:cNvPr id="25" name="Grafik 24" descr="Ein Bild, das Handschuhe, Sicherheitshandschuh, Hand, gelb enthält.">
            <a:extLst>
              <a:ext uri="{FF2B5EF4-FFF2-40B4-BE49-F238E27FC236}">
                <a16:creationId xmlns:a16="http://schemas.microsoft.com/office/drawing/2014/main" id="{E9C49E3B-3F65-B1E3-3C96-2CCD4A00AD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7" b="6933"/>
          <a:stretch/>
        </p:blipFill>
        <p:spPr>
          <a:xfrm flipH="1">
            <a:off x="3425860" y="1166676"/>
            <a:ext cx="1410816" cy="1328991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A35EB9CC-99F2-7586-EDF6-799A75EA14CA}"/>
              </a:ext>
            </a:extLst>
          </p:cNvPr>
          <p:cNvSpPr txBox="1"/>
          <p:nvPr/>
        </p:nvSpPr>
        <p:spPr>
          <a:xfrm>
            <a:off x="4157756" y="1985324"/>
            <a:ext cx="35906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Reinigungsmittel &amp; Chemikalien</a:t>
            </a:r>
          </a:p>
        </p:txBody>
      </p:sp>
      <p:pic>
        <p:nvPicPr>
          <p:cNvPr id="62" name="Grafik 61" descr="Ein Bild, das Essen, Süßigkeiten, Süßwaren, Kakaomasse enthält.">
            <a:extLst>
              <a:ext uri="{FF2B5EF4-FFF2-40B4-BE49-F238E27FC236}">
                <a16:creationId xmlns:a16="http://schemas.microsoft.com/office/drawing/2014/main" id="{A640E1BF-C899-7C23-055F-E3ED273C0F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440" y="4658435"/>
            <a:ext cx="2216425" cy="1477616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EE880322-4644-ACFA-2991-51B50DCF77D4}"/>
              </a:ext>
            </a:extLst>
          </p:cNvPr>
          <p:cNvSpPr txBox="1"/>
          <p:nvPr/>
        </p:nvSpPr>
        <p:spPr>
          <a:xfrm>
            <a:off x="1163665" y="2722441"/>
            <a:ext cx="30384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Medikamente &amp;</a:t>
            </a:r>
          </a:p>
          <a:p>
            <a:pPr algn="ctr"/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Medizinprodukte</a:t>
            </a:r>
            <a:endParaRPr lang="de-DE" sz="28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02598EA5-F885-E6EE-9AAB-9DAC5564F6D8}"/>
              </a:ext>
            </a:extLst>
          </p:cNvPr>
          <p:cNvSpPr txBox="1"/>
          <p:nvPr/>
        </p:nvSpPr>
        <p:spPr>
          <a:xfrm>
            <a:off x="7129551" y="4105690"/>
            <a:ext cx="2911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Essen &amp; Trinken</a:t>
            </a:r>
          </a:p>
        </p:txBody>
      </p:sp>
      <p:pic>
        <p:nvPicPr>
          <p:cNvPr id="92" name="Grafik 91" descr="Ein Bild, das Geschirr, Mischung, Nuss Mutter, Im Haus enthält.&#10;&#10;Automatisch generierte Beschreibung">
            <a:extLst>
              <a:ext uri="{FF2B5EF4-FFF2-40B4-BE49-F238E27FC236}">
                <a16:creationId xmlns:a16="http://schemas.microsoft.com/office/drawing/2014/main" id="{69C26B9D-DEBF-4A65-8B86-A592BCBB83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8" b="8266"/>
          <a:stretch/>
        </p:blipFill>
        <p:spPr>
          <a:xfrm>
            <a:off x="8187521" y="1137774"/>
            <a:ext cx="1781725" cy="1250646"/>
          </a:xfrm>
          <a:prstGeom prst="rect">
            <a:avLst/>
          </a:prstGeom>
        </p:spPr>
      </p:pic>
      <p:pic>
        <p:nvPicPr>
          <p:cNvPr id="93" name="Grafik 92" descr="Ein Bild, das Hunderasse, Haustier, Im Haus, Hund enthält.">
            <a:extLst>
              <a:ext uri="{FF2B5EF4-FFF2-40B4-BE49-F238E27FC236}">
                <a16:creationId xmlns:a16="http://schemas.microsoft.com/office/drawing/2014/main" id="{5F502952-727E-9438-57B8-B18C033CE7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630" y="1270216"/>
            <a:ext cx="2248836" cy="1499224"/>
          </a:xfrm>
          <a:prstGeom prst="rect">
            <a:avLst/>
          </a:prstGeom>
        </p:spPr>
      </p:pic>
      <p:sp>
        <p:nvSpPr>
          <p:cNvPr id="95" name="Textfeld 94">
            <a:extLst>
              <a:ext uri="{FF2B5EF4-FFF2-40B4-BE49-F238E27FC236}">
                <a16:creationId xmlns:a16="http://schemas.microsoft.com/office/drawing/2014/main" id="{1C05EBDD-DFC0-8E15-BC22-302D9A140AE5}"/>
              </a:ext>
            </a:extLst>
          </p:cNvPr>
          <p:cNvSpPr txBox="1"/>
          <p:nvPr/>
        </p:nvSpPr>
        <p:spPr>
          <a:xfrm>
            <a:off x="7430960" y="2409700"/>
            <a:ext cx="25382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Tiernahrung</a:t>
            </a:r>
          </a:p>
        </p:txBody>
      </p:sp>
      <p:pic>
        <p:nvPicPr>
          <p:cNvPr id="98" name="Grafik 97" descr="Ein Bild, das Kosmetik, Lösung, Flasche, Im Haus enthält.">
            <a:extLst>
              <a:ext uri="{FF2B5EF4-FFF2-40B4-BE49-F238E27FC236}">
                <a16:creationId xmlns:a16="http://schemas.microsoft.com/office/drawing/2014/main" id="{3FD79A87-0286-CC3B-20B8-745ED666B9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4" t="10975" r="9440"/>
          <a:stretch/>
        </p:blipFill>
        <p:spPr>
          <a:xfrm>
            <a:off x="162052" y="4569062"/>
            <a:ext cx="2148882" cy="1556348"/>
          </a:xfrm>
          <a:prstGeom prst="rect">
            <a:avLst/>
          </a:prstGeom>
        </p:spPr>
      </p:pic>
      <p:pic>
        <p:nvPicPr>
          <p:cNvPr id="107" name="Grafik 106" descr="Ein Bild, das Person, Finger, Nagel, Daumen enthält.&#10;&#10;Automatisch generierte Beschreibung">
            <a:extLst>
              <a:ext uri="{FF2B5EF4-FFF2-40B4-BE49-F238E27FC236}">
                <a16:creationId xmlns:a16="http://schemas.microsoft.com/office/drawing/2014/main" id="{AAEA78D7-37E7-C698-500F-38C6567E298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2" b="33200"/>
          <a:stretch/>
        </p:blipFill>
        <p:spPr>
          <a:xfrm flipH="1">
            <a:off x="3830289" y="5082165"/>
            <a:ext cx="1781458" cy="1123329"/>
          </a:xfrm>
          <a:prstGeom prst="rect">
            <a:avLst/>
          </a:prstGeom>
        </p:spPr>
      </p:pic>
      <p:sp>
        <p:nvSpPr>
          <p:cNvPr id="109" name="Textfeld 108">
            <a:extLst>
              <a:ext uri="{FF2B5EF4-FFF2-40B4-BE49-F238E27FC236}">
                <a16:creationId xmlns:a16="http://schemas.microsoft.com/office/drawing/2014/main" id="{0CF03824-78AD-10E7-C20A-A6B1CEC7C4EC}"/>
              </a:ext>
            </a:extLst>
          </p:cNvPr>
          <p:cNvSpPr txBox="1"/>
          <p:nvPr/>
        </p:nvSpPr>
        <p:spPr>
          <a:xfrm>
            <a:off x="2291255" y="4596069"/>
            <a:ext cx="32525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Kosmetik &amp; Pflege</a:t>
            </a:r>
          </a:p>
        </p:txBody>
      </p:sp>
      <p:pic>
        <p:nvPicPr>
          <p:cNvPr id="110" name="Grafik 109" descr="Ein Bild, das Haushaltsmittel, Im Haus enthält.">
            <a:extLst>
              <a:ext uri="{FF2B5EF4-FFF2-40B4-BE49-F238E27FC236}">
                <a16:creationId xmlns:a16="http://schemas.microsoft.com/office/drawing/2014/main" id="{85F3DEF4-E43C-8BF0-5436-2DA56C7C277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9" t="21052" r="9044" b="17482"/>
          <a:stretch/>
        </p:blipFill>
        <p:spPr>
          <a:xfrm>
            <a:off x="2402187" y="5217820"/>
            <a:ext cx="1676761" cy="1014201"/>
          </a:xfrm>
          <a:prstGeom prst="rect">
            <a:avLst/>
          </a:prstGeom>
        </p:spPr>
      </p:pic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BEE8CDF2-AE8D-32D6-13C7-B9589AAD7D21}"/>
              </a:ext>
            </a:extLst>
          </p:cNvPr>
          <p:cNvCxnSpPr>
            <a:cxnSpLocks/>
          </p:cNvCxnSpPr>
          <p:nvPr/>
        </p:nvCxnSpPr>
        <p:spPr>
          <a:xfrm flipH="1" flipV="1">
            <a:off x="3996842" y="3204994"/>
            <a:ext cx="661522" cy="277539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46647CFA-8A89-B948-F473-BC7C159B04CB}"/>
              </a:ext>
            </a:extLst>
          </p:cNvPr>
          <p:cNvCxnSpPr>
            <a:cxnSpLocks/>
          </p:cNvCxnSpPr>
          <p:nvPr/>
        </p:nvCxnSpPr>
        <p:spPr>
          <a:xfrm flipH="1" flipV="1">
            <a:off x="6530491" y="4153908"/>
            <a:ext cx="701547" cy="176413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25DA318B-B78B-0FA6-F7D6-953DFDA62DED}"/>
              </a:ext>
            </a:extLst>
          </p:cNvPr>
          <p:cNvCxnSpPr>
            <a:cxnSpLocks/>
          </p:cNvCxnSpPr>
          <p:nvPr/>
        </p:nvCxnSpPr>
        <p:spPr>
          <a:xfrm flipH="1">
            <a:off x="6754337" y="2906463"/>
            <a:ext cx="1609987" cy="58937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DDC50CEF-706C-37A8-1200-BCB01B5F1AA2}"/>
              </a:ext>
            </a:extLst>
          </p:cNvPr>
          <p:cNvCxnSpPr>
            <a:cxnSpLocks/>
          </p:cNvCxnSpPr>
          <p:nvPr/>
        </p:nvCxnSpPr>
        <p:spPr>
          <a:xfrm flipV="1">
            <a:off x="3602736" y="4164711"/>
            <a:ext cx="921778" cy="493078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C02BAC43-368E-0CFD-A5DC-E57BD080BA3D}"/>
              </a:ext>
            </a:extLst>
          </p:cNvPr>
          <p:cNvCxnSpPr>
            <a:cxnSpLocks/>
          </p:cNvCxnSpPr>
          <p:nvPr/>
        </p:nvCxnSpPr>
        <p:spPr>
          <a:xfrm flipH="1" flipV="1">
            <a:off x="5634706" y="2932920"/>
            <a:ext cx="11464" cy="42257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Wolke 4">
            <a:extLst>
              <a:ext uri="{FF2B5EF4-FFF2-40B4-BE49-F238E27FC236}">
                <a16:creationId xmlns:a16="http://schemas.microsoft.com/office/drawing/2014/main" id="{1C1B1D81-634C-894E-B59A-D62ACFA50FF3}"/>
              </a:ext>
            </a:extLst>
          </p:cNvPr>
          <p:cNvSpPr/>
          <p:nvPr/>
        </p:nvSpPr>
        <p:spPr>
          <a:xfrm>
            <a:off x="4400584" y="3280071"/>
            <a:ext cx="2635376" cy="1123329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Produkte</a:t>
            </a:r>
          </a:p>
        </p:txBody>
      </p:sp>
      <p:pic>
        <p:nvPicPr>
          <p:cNvPr id="7" name="Grafik 6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AB3BE923-54EB-5870-34BB-1A6D20DCB39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6713BA3-F723-FAF0-B5C4-58EDEA7F9D93}"/>
              </a:ext>
            </a:extLst>
          </p:cNvPr>
          <p:cNvSpPr txBox="1"/>
          <p:nvPr/>
        </p:nvSpPr>
        <p:spPr>
          <a:xfrm rot="1302297">
            <a:off x="5351188" y="4732473"/>
            <a:ext cx="151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Ist das nicht verboten?!</a:t>
            </a:r>
          </a:p>
        </p:txBody>
      </p:sp>
    </p:spTree>
    <p:extLst>
      <p:ext uri="{BB962C8B-B14F-4D97-AF65-F5344CB8AC3E}">
        <p14:creationId xmlns:p14="http://schemas.microsoft.com/office/powerpoint/2010/main" val="305345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5" grpId="0"/>
      <p:bldP spid="83" grpId="0"/>
      <p:bldP spid="95" grpId="0"/>
      <p:bldP spid="109" grpId="0"/>
      <p:bldP spid="5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8E23F-07FB-2215-1D37-D398E8A10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EB950854-E38A-15D5-500D-A8E723279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79CD164F-75B4-23A1-39AB-BD1DE96B0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BC5BADFD-6384-00B3-E250-A4E100703344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Grafik 9" descr="Ein Bild, das Clipart, Zeichnung, Darstellung, Grafiken enthält.&#10;&#10;Automatisch generierte Beschreibung">
            <a:extLst>
              <a:ext uri="{FF2B5EF4-FFF2-40B4-BE49-F238E27FC236}">
                <a16:creationId xmlns:a16="http://schemas.microsoft.com/office/drawing/2014/main" id="{35CAC05E-7B21-47F7-6BF1-CAA027B6AE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638" y="2185578"/>
            <a:ext cx="6742176" cy="3528405"/>
          </a:xfrm>
          <a:prstGeom prst="rect">
            <a:avLst/>
          </a:prstGeom>
        </p:spPr>
      </p:pic>
      <p:pic>
        <p:nvPicPr>
          <p:cNvPr id="17" name="Grafik 16" descr="Ein Bild, das Logo, Schrift, Text, Symbol enthält.&#10;&#10;Automatisch generierte Beschreibung">
            <a:extLst>
              <a:ext uri="{FF2B5EF4-FFF2-40B4-BE49-F238E27FC236}">
                <a16:creationId xmlns:a16="http://schemas.microsoft.com/office/drawing/2014/main" id="{54481566-D010-6CEB-8B9D-1EC62CCC66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8" t="53300" r="50000"/>
          <a:stretch/>
        </p:blipFill>
        <p:spPr>
          <a:xfrm>
            <a:off x="1358629" y="4158827"/>
            <a:ext cx="1809385" cy="1527997"/>
          </a:xfrm>
          <a:prstGeom prst="rect">
            <a:avLst/>
          </a:prstGeom>
        </p:spPr>
      </p:pic>
      <p:pic>
        <p:nvPicPr>
          <p:cNvPr id="20" name="Grafik 19" descr="Ein Bild, das Text, Schrift, Logo, Grafiken enthält.">
            <a:extLst>
              <a:ext uri="{FF2B5EF4-FFF2-40B4-BE49-F238E27FC236}">
                <a16:creationId xmlns:a16="http://schemas.microsoft.com/office/drawing/2014/main" id="{7EE0936B-8545-63E6-0342-488A9C3CAA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4" b="10958"/>
          <a:stretch/>
        </p:blipFill>
        <p:spPr>
          <a:xfrm>
            <a:off x="8494776" y="4314957"/>
            <a:ext cx="2256299" cy="1444749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08A08E54-1C30-86FE-B6AF-92FD7C89A924}"/>
              </a:ext>
            </a:extLst>
          </p:cNvPr>
          <p:cNvSpPr txBox="1"/>
          <p:nvPr/>
        </p:nvSpPr>
        <p:spPr>
          <a:xfrm>
            <a:off x="367884" y="1306903"/>
            <a:ext cx="8126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Auf diese Labels kann man achten: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9782B37-DE7C-9FB4-A58E-F321391416BC}"/>
              </a:ext>
            </a:extLst>
          </p:cNvPr>
          <p:cNvSpPr txBox="1"/>
          <p:nvPr/>
        </p:nvSpPr>
        <p:spPr>
          <a:xfrm>
            <a:off x="367884" y="210906"/>
            <a:ext cx="8765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Tierversuchsfreie Produkte? – Na klar!</a:t>
            </a:r>
          </a:p>
        </p:txBody>
      </p:sp>
      <p:pic>
        <p:nvPicPr>
          <p:cNvPr id="7" name="Grafik 6" descr="Ein Bild, das Symbol, Logo, Schrift, weiß enthält.">
            <a:extLst>
              <a:ext uri="{FF2B5EF4-FFF2-40B4-BE49-F238E27FC236}">
                <a16:creationId xmlns:a16="http://schemas.microsoft.com/office/drawing/2014/main" id="{34C41B55-E57C-FF80-63FC-D8519FF0F0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16477" r="14199" b="15200"/>
          <a:stretch/>
        </p:blipFill>
        <p:spPr>
          <a:xfrm>
            <a:off x="8129016" y="4023760"/>
            <a:ext cx="301752" cy="291197"/>
          </a:xfrm>
          <a:prstGeom prst="rect">
            <a:avLst/>
          </a:prstGeom>
        </p:spPr>
      </p:pic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B16E73C2-1EB5-D2F0-1677-6A41E3D811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8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6D94A-5181-8F4F-E79F-E46FAA4C5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99A6078F-7661-5108-C4D3-4B5AB2ED6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3D9830F0-7580-96A3-5463-9502BBD70C30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 werden Tierversuche gemacht?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AAB3B777-943F-2567-ED5D-7538584482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BBECBDE-79C8-94D9-89F1-A9D56A9B3B8B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fik 4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76C6C5BD-8B5D-136F-358F-4E328ADBD1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61" y="1279037"/>
            <a:ext cx="3548178" cy="4801127"/>
          </a:xfrm>
          <a:prstGeom prst="rect">
            <a:avLst/>
          </a:prstGeom>
        </p:spPr>
      </p:pic>
      <p:pic>
        <p:nvPicPr>
          <p:cNvPr id="4" name="Grafik 3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778D0D10-B75C-BCC4-5826-F67C01A938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18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73B84-A353-18A6-539A-E67F83392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6D2B6F50-A14A-ADE4-6ED1-F31B1DBB8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B153B4BE-F31B-6CCB-3AFF-FAADAE436FCB}"/>
              </a:ext>
            </a:extLst>
          </p:cNvPr>
          <p:cNvSpPr txBox="1"/>
          <p:nvPr/>
        </p:nvSpPr>
        <p:spPr>
          <a:xfrm>
            <a:off x="367884" y="210906"/>
            <a:ext cx="8126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1F598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 werden Tierversuche gemacht?</a:t>
            </a:r>
          </a:p>
        </p:txBody>
      </p:sp>
      <p:pic>
        <p:nvPicPr>
          <p:cNvPr id="2" name="Grafik 1" descr="Ein Bild, das Text, Schrift, Grafiken, Kalligrafie enthält.">
            <a:extLst>
              <a:ext uri="{FF2B5EF4-FFF2-40B4-BE49-F238E27FC236}">
                <a16:creationId xmlns:a16="http://schemas.microsoft.com/office/drawing/2014/main" id="{0D3209DE-8A2C-BD3C-0355-8257ABBE78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EC9CF0A-FE22-A13F-9DA2-A82E7E81978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B6A4535-4F41-1466-F4AB-6526382D7A47}"/>
              </a:ext>
            </a:extLst>
          </p:cNvPr>
          <p:cNvGrpSpPr/>
          <p:nvPr/>
        </p:nvGrpSpPr>
        <p:grpSpPr>
          <a:xfrm>
            <a:off x="1236160" y="1279037"/>
            <a:ext cx="3592147" cy="4801127"/>
            <a:chOff x="3615655" y="699247"/>
            <a:chExt cx="4034118" cy="5391849"/>
          </a:xfrm>
        </p:grpSpPr>
        <p:pic>
          <p:nvPicPr>
            <p:cNvPr id="5" name="Grafik 4" descr="Ein Bild, das Karte, Text enthält.&#10;&#10;Automatisch generierte Beschreibung">
              <a:extLst>
                <a:ext uri="{FF2B5EF4-FFF2-40B4-BE49-F238E27FC236}">
                  <a16:creationId xmlns:a16="http://schemas.microsoft.com/office/drawing/2014/main" id="{BFDC714C-46A3-5480-8A02-1F8B3A43E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2716" y="699247"/>
              <a:ext cx="3984739" cy="5391849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B47D22F3-A140-296D-84F9-7AF0C9A62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863" t="2378" r="429" b="2405"/>
            <a:stretch/>
          </p:blipFill>
          <p:spPr>
            <a:xfrm>
              <a:off x="3615655" y="894229"/>
              <a:ext cx="4034118" cy="5069541"/>
            </a:xfrm>
            <a:prstGeom prst="rect">
              <a:avLst/>
            </a:prstGeom>
          </p:spPr>
        </p:pic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0CA16916-1358-3BE5-710D-188069C57A3A}"/>
              </a:ext>
            </a:extLst>
          </p:cNvPr>
          <p:cNvSpPr txBox="1"/>
          <p:nvPr/>
        </p:nvSpPr>
        <p:spPr>
          <a:xfrm>
            <a:off x="5442294" y="1720346"/>
            <a:ext cx="6104964" cy="3901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131</a:t>
            </a: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Städte</a:t>
            </a:r>
          </a:p>
          <a:p>
            <a:pPr>
              <a:lnSpc>
                <a:spcPct val="150000"/>
              </a:lnSpc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942</a:t>
            </a: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Tierversuchseinrichtungen (Minimum)</a:t>
            </a:r>
          </a:p>
          <a:p>
            <a:pPr>
              <a:lnSpc>
                <a:spcPct val="150000"/>
              </a:lnSpc>
            </a:pPr>
            <a:endParaRPr lang="de-DE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2024: über </a:t>
            </a:r>
            <a:r>
              <a:rPr lang="de-DE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Millionen </a:t>
            </a:r>
            <a:r>
              <a:rPr lang="de-DE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Tiere</a:t>
            </a:r>
          </a:p>
        </p:txBody>
      </p:sp>
      <p:pic>
        <p:nvPicPr>
          <p:cNvPr id="7" name="Grafik 6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938C1EC3-DA9E-CD61-8A5A-40FBBCD6B0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434" y="-814747"/>
            <a:ext cx="2158566" cy="269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0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F19C7-5607-E57E-ED56-6C35A2609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D385A2E0-619F-7623-AFB0-6A157FC965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F5C4B2C7-BD2D-2E64-E3D7-9FEDCA10E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6625E7C1-E7EB-DFD4-AA1C-E7AEDE2E7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B52F33C0-27C7-1E50-D3D1-00384F628D74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65FE1372-1132-04FB-ECEF-4C0CF6DAF600}"/>
              </a:ext>
            </a:extLst>
          </p:cNvPr>
          <p:cNvSpPr txBox="1"/>
          <p:nvPr/>
        </p:nvSpPr>
        <p:spPr>
          <a:xfrm>
            <a:off x="253926" y="1519635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19049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Was passiert im Tierversuch?</a:t>
            </a:r>
            <a:endParaRPr lang="de-DE" sz="8800" dirty="0">
              <a:solidFill>
                <a:srgbClr val="19049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857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Breitbild</PresentationFormat>
  <Paragraphs>229</Paragraphs>
  <Slides>36</Slides>
  <Notes>36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2" baseType="lpstr">
      <vt:lpstr>Wandohope</vt:lpstr>
      <vt:lpstr>Aptos</vt:lpstr>
      <vt:lpstr>Aptos Display</vt:lpstr>
      <vt:lpstr>Arial</vt:lpstr>
      <vt:lpstr>Open sans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Leyla Weyermann</dc:creator>
  <cp:lastModifiedBy>Julia Radzwill</cp:lastModifiedBy>
  <cp:revision>92</cp:revision>
  <dcterms:created xsi:type="dcterms:W3CDTF">2025-01-14T08:38:42Z</dcterms:created>
  <dcterms:modified xsi:type="dcterms:W3CDTF">2026-02-21T12:56:07Z</dcterms:modified>
</cp:coreProperties>
</file>